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3" r:id="rId3"/>
    <p:sldId id="257" r:id="rId4"/>
    <p:sldId id="300" r:id="rId5"/>
    <p:sldId id="258" r:id="rId6"/>
    <p:sldId id="261" r:id="rId7"/>
    <p:sldId id="262" r:id="rId8"/>
    <p:sldId id="263" r:id="rId9"/>
    <p:sldId id="265" r:id="rId10"/>
    <p:sldId id="303" r:id="rId11"/>
    <p:sldId id="268" r:id="rId12"/>
    <p:sldId id="269" r:id="rId13"/>
    <p:sldId id="299" r:id="rId14"/>
    <p:sldId id="304" r:id="rId15"/>
    <p:sldId id="270" r:id="rId16"/>
    <p:sldId id="273" r:id="rId17"/>
    <p:sldId id="296" r:id="rId18"/>
    <p:sldId id="301" r:id="rId19"/>
    <p:sldId id="284" r:id="rId20"/>
    <p:sldId id="274" r:id="rId21"/>
    <p:sldId id="297" r:id="rId22"/>
    <p:sldId id="291" r:id="rId23"/>
    <p:sldId id="298" r:id="rId24"/>
    <p:sldId id="287" r:id="rId25"/>
    <p:sldId id="279" r:id="rId26"/>
    <p:sldId id="295"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8C7173-F003-A632-1ADB-35DBDD8DEBD0}" v="232" dt="2022-12-13T16:01:24.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5930" autoAdjust="0"/>
  </p:normalViewPr>
  <p:slideViewPr>
    <p:cSldViewPr snapToGrid="0">
      <p:cViewPr varScale="1">
        <p:scale>
          <a:sx n="74" d="100"/>
          <a:sy n="74" d="100"/>
        </p:scale>
        <p:origin x="104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3.png"/><Relationship Id="rId7" Type="http://schemas.openxmlformats.org/officeDocument/2006/relationships/image" Target="../media/image6.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7F0F4F1-4B3C-4B16-880B-6BCCE32B6D8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F818533-757A-46FA-AE94-404E5245AB15}">
      <dgm:prSet/>
      <dgm:spPr/>
      <dgm:t>
        <a:bodyPr/>
        <a:lstStyle/>
        <a:p>
          <a:pPr>
            <a:lnSpc>
              <a:spcPct val="100000"/>
            </a:lnSpc>
            <a:defRPr cap="all"/>
          </a:pPr>
          <a:r>
            <a:rPr lang="en-IN" dirty="0"/>
            <a:t>Introduction</a:t>
          </a:r>
          <a:endParaRPr lang="en-US" dirty="0"/>
        </a:p>
      </dgm:t>
    </dgm:pt>
    <dgm:pt modelId="{564A9EBD-5DE3-434F-B05D-183A974A2498}" type="parTrans" cxnId="{8056E0C7-008E-47F0-82BE-F1BC877E5AEB}">
      <dgm:prSet/>
      <dgm:spPr/>
      <dgm:t>
        <a:bodyPr/>
        <a:lstStyle/>
        <a:p>
          <a:endParaRPr lang="en-US"/>
        </a:p>
      </dgm:t>
    </dgm:pt>
    <dgm:pt modelId="{440E1E23-6D9A-45AE-AE06-644FF21AFD66}" type="sibTrans" cxnId="{8056E0C7-008E-47F0-82BE-F1BC877E5AEB}">
      <dgm:prSet/>
      <dgm:spPr/>
      <dgm:t>
        <a:bodyPr/>
        <a:lstStyle/>
        <a:p>
          <a:endParaRPr lang="en-US"/>
        </a:p>
      </dgm:t>
    </dgm:pt>
    <dgm:pt modelId="{29F791FE-17D0-408D-873F-0D2D7E7956B1}">
      <dgm:prSet/>
      <dgm:spPr/>
      <dgm:t>
        <a:bodyPr/>
        <a:lstStyle/>
        <a:p>
          <a:pPr>
            <a:lnSpc>
              <a:spcPct val="100000"/>
            </a:lnSpc>
            <a:defRPr cap="all"/>
          </a:pPr>
          <a:r>
            <a:rPr lang="en-IN"/>
            <a:t>Exploratory Data Analysis</a:t>
          </a:r>
          <a:endParaRPr lang="en-US"/>
        </a:p>
      </dgm:t>
    </dgm:pt>
    <dgm:pt modelId="{4EDCEFA3-E340-4634-BAA7-9BB60F4B7391}" type="parTrans" cxnId="{9914947C-3F54-413C-8FBB-B8A6A94B7F5A}">
      <dgm:prSet/>
      <dgm:spPr/>
      <dgm:t>
        <a:bodyPr/>
        <a:lstStyle/>
        <a:p>
          <a:endParaRPr lang="en-US"/>
        </a:p>
      </dgm:t>
    </dgm:pt>
    <dgm:pt modelId="{66E4BDEB-F650-4E21-8AD7-9814A4049C4D}" type="sibTrans" cxnId="{9914947C-3F54-413C-8FBB-B8A6A94B7F5A}">
      <dgm:prSet/>
      <dgm:spPr/>
      <dgm:t>
        <a:bodyPr/>
        <a:lstStyle/>
        <a:p>
          <a:endParaRPr lang="en-US"/>
        </a:p>
      </dgm:t>
    </dgm:pt>
    <dgm:pt modelId="{0E9A7225-7DD1-440C-AD0B-64797DB5D6DB}">
      <dgm:prSet/>
      <dgm:spPr/>
      <dgm:t>
        <a:bodyPr/>
        <a:lstStyle/>
        <a:p>
          <a:pPr>
            <a:lnSpc>
              <a:spcPct val="100000"/>
            </a:lnSpc>
            <a:defRPr cap="all"/>
          </a:pPr>
          <a:r>
            <a:rPr lang="en-IN"/>
            <a:t>Data Pre-processing</a:t>
          </a:r>
          <a:endParaRPr lang="en-US"/>
        </a:p>
      </dgm:t>
    </dgm:pt>
    <dgm:pt modelId="{5D86D12C-E8BC-4A7E-B478-B1A0F80E5EBF}" type="parTrans" cxnId="{3399EE3C-027D-42FE-8332-85C006C37F48}">
      <dgm:prSet/>
      <dgm:spPr/>
      <dgm:t>
        <a:bodyPr/>
        <a:lstStyle/>
        <a:p>
          <a:endParaRPr lang="en-US"/>
        </a:p>
      </dgm:t>
    </dgm:pt>
    <dgm:pt modelId="{D3917896-4D50-4293-914A-736079373046}" type="sibTrans" cxnId="{3399EE3C-027D-42FE-8332-85C006C37F48}">
      <dgm:prSet/>
      <dgm:spPr/>
      <dgm:t>
        <a:bodyPr/>
        <a:lstStyle/>
        <a:p>
          <a:endParaRPr lang="en-US"/>
        </a:p>
      </dgm:t>
    </dgm:pt>
    <dgm:pt modelId="{34A9FC60-09BF-4D7A-B398-027289B89BC6}">
      <dgm:prSet/>
      <dgm:spPr/>
      <dgm:t>
        <a:bodyPr/>
        <a:lstStyle/>
        <a:p>
          <a:pPr>
            <a:lnSpc>
              <a:spcPct val="100000"/>
            </a:lnSpc>
            <a:defRPr cap="all"/>
          </a:pPr>
          <a:r>
            <a:rPr lang="en-IN"/>
            <a:t>Machine Learning Models</a:t>
          </a:r>
          <a:endParaRPr lang="en-US"/>
        </a:p>
      </dgm:t>
    </dgm:pt>
    <dgm:pt modelId="{5D114FD5-9AF6-42AA-9308-D33DA5A6F6F1}" type="parTrans" cxnId="{F6FB9DF4-550D-42B7-989E-770736F8AC42}">
      <dgm:prSet/>
      <dgm:spPr/>
      <dgm:t>
        <a:bodyPr/>
        <a:lstStyle/>
        <a:p>
          <a:endParaRPr lang="en-US"/>
        </a:p>
      </dgm:t>
    </dgm:pt>
    <dgm:pt modelId="{EDE0D892-C28C-42CF-956B-C90F42E14507}" type="sibTrans" cxnId="{F6FB9DF4-550D-42B7-989E-770736F8AC42}">
      <dgm:prSet/>
      <dgm:spPr/>
      <dgm:t>
        <a:bodyPr/>
        <a:lstStyle/>
        <a:p>
          <a:endParaRPr lang="en-US"/>
        </a:p>
      </dgm:t>
    </dgm:pt>
    <dgm:pt modelId="{9D550A3B-3D59-401D-8518-52DC68C38B8B}">
      <dgm:prSet/>
      <dgm:spPr/>
      <dgm:t>
        <a:bodyPr/>
        <a:lstStyle/>
        <a:p>
          <a:pPr>
            <a:lnSpc>
              <a:spcPct val="100000"/>
            </a:lnSpc>
            <a:defRPr cap="all"/>
          </a:pPr>
          <a:r>
            <a:rPr lang="en-IN"/>
            <a:t>Conclusion </a:t>
          </a:r>
          <a:endParaRPr lang="en-US"/>
        </a:p>
      </dgm:t>
    </dgm:pt>
    <dgm:pt modelId="{E7121573-03C7-4934-8D39-FB1A92CE8E83}" type="parTrans" cxnId="{534677FC-7E3A-44DA-8DAF-5BAAB19E5294}">
      <dgm:prSet/>
      <dgm:spPr/>
      <dgm:t>
        <a:bodyPr/>
        <a:lstStyle/>
        <a:p>
          <a:endParaRPr lang="en-US"/>
        </a:p>
      </dgm:t>
    </dgm:pt>
    <dgm:pt modelId="{6DAEC175-6B59-4304-8035-2256FC24C4C9}" type="sibTrans" cxnId="{534677FC-7E3A-44DA-8DAF-5BAAB19E5294}">
      <dgm:prSet/>
      <dgm:spPr/>
      <dgm:t>
        <a:bodyPr/>
        <a:lstStyle/>
        <a:p>
          <a:endParaRPr lang="en-US"/>
        </a:p>
      </dgm:t>
    </dgm:pt>
    <dgm:pt modelId="{F1CE0461-2AA2-4725-A5D9-564F058AEF83}">
      <dgm:prSet/>
      <dgm:spPr/>
      <dgm:t>
        <a:bodyPr/>
        <a:lstStyle/>
        <a:p>
          <a:pPr>
            <a:lnSpc>
              <a:spcPct val="100000"/>
            </a:lnSpc>
            <a:defRPr cap="all"/>
          </a:pPr>
          <a:r>
            <a:rPr lang="en-IN"/>
            <a:t>Reference</a:t>
          </a:r>
          <a:endParaRPr lang="en-US"/>
        </a:p>
      </dgm:t>
    </dgm:pt>
    <dgm:pt modelId="{995F80A7-7C9A-4258-AD29-FD2645109BFC}" type="parTrans" cxnId="{4FFB1D5D-821B-43A4-83D8-3DE60E50423B}">
      <dgm:prSet/>
      <dgm:spPr/>
      <dgm:t>
        <a:bodyPr/>
        <a:lstStyle/>
        <a:p>
          <a:endParaRPr lang="en-US"/>
        </a:p>
      </dgm:t>
    </dgm:pt>
    <dgm:pt modelId="{B53BA589-0D2C-431A-8C2E-01707D5332AD}" type="sibTrans" cxnId="{4FFB1D5D-821B-43A4-83D8-3DE60E50423B}">
      <dgm:prSet/>
      <dgm:spPr/>
      <dgm:t>
        <a:bodyPr/>
        <a:lstStyle/>
        <a:p>
          <a:endParaRPr lang="en-US"/>
        </a:p>
      </dgm:t>
    </dgm:pt>
    <dgm:pt modelId="{654B535F-A33F-44A1-92E4-E5BA39BF0FCE}" type="pres">
      <dgm:prSet presAssocID="{07F0F4F1-4B3C-4B16-880B-6BCCE32B6D80}" presName="root" presStyleCnt="0">
        <dgm:presLayoutVars>
          <dgm:dir/>
          <dgm:resizeHandles val="exact"/>
        </dgm:presLayoutVars>
      </dgm:prSet>
      <dgm:spPr/>
    </dgm:pt>
    <dgm:pt modelId="{6FCF7AB2-F48E-4E9B-91C8-4DF9ACBD439B}" type="pres">
      <dgm:prSet presAssocID="{8F818533-757A-46FA-AE94-404E5245AB15}" presName="compNode" presStyleCnt="0"/>
      <dgm:spPr/>
    </dgm:pt>
    <dgm:pt modelId="{86609037-ED7A-4767-B36A-33F566A7DACC}" type="pres">
      <dgm:prSet presAssocID="{8F818533-757A-46FA-AE94-404E5245AB15}" presName="iconBgRect" presStyleLbl="bgShp" presStyleIdx="0" presStyleCnt="6"/>
      <dgm:spPr/>
    </dgm:pt>
    <dgm:pt modelId="{038339BA-0E20-41AA-8E1B-5897ADE235A2}" type="pres">
      <dgm:prSet presAssocID="{8F818533-757A-46FA-AE94-404E5245AB1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71E64C16-2B3A-4DD0-9C42-FACCE5C611CA}" type="pres">
      <dgm:prSet presAssocID="{8F818533-757A-46FA-AE94-404E5245AB15}" presName="spaceRect" presStyleCnt="0"/>
      <dgm:spPr/>
    </dgm:pt>
    <dgm:pt modelId="{71485199-F5A4-4237-91E2-AD61BA635208}" type="pres">
      <dgm:prSet presAssocID="{8F818533-757A-46FA-AE94-404E5245AB15}" presName="textRect" presStyleLbl="revTx" presStyleIdx="0" presStyleCnt="6">
        <dgm:presLayoutVars>
          <dgm:chMax val="1"/>
          <dgm:chPref val="1"/>
        </dgm:presLayoutVars>
      </dgm:prSet>
      <dgm:spPr/>
    </dgm:pt>
    <dgm:pt modelId="{019533A6-B268-416E-91FB-7621D1B8E956}" type="pres">
      <dgm:prSet presAssocID="{440E1E23-6D9A-45AE-AE06-644FF21AFD66}" presName="sibTrans" presStyleCnt="0"/>
      <dgm:spPr/>
    </dgm:pt>
    <dgm:pt modelId="{F3D57190-72BC-47BC-A0F9-B7CCA3775F46}" type="pres">
      <dgm:prSet presAssocID="{29F791FE-17D0-408D-873F-0D2D7E7956B1}" presName="compNode" presStyleCnt="0"/>
      <dgm:spPr/>
    </dgm:pt>
    <dgm:pt modelId="{66D9B233-8D4E-4AC4-BB82-3D625DEAFCAD}" type="pres">
      <dgm:prSet presAssocID="{29F791FE-17D0-408D-873F-0D2D7E7956B1}" presName="iconBgRect" presStyleLbl="bgShp" presStyleIdx="1" presStyleCnt="6"/>
      <dgm:spPr/>
    </dgm:pt>
    <dgm:pt modelId="{FB9240C6-F128-4A38-9237-E39DF2FC416A}" type="pres">
      <dgm:prSet presAssocID="{29F791FE-17D0-408D-873F-0D2D7E7956B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F38DDB5-5F07-4B3D-9E84-3D62BF244DE7}" type="pres">
      <dgm:prSet presAssocID="{29F791FE-17D0-408D-873F-0D2D7E7956B1}" presName="spaceRect" presStyleCnt="0"/>
      <dgm:spPr/>
    </dgm:pt>
    <dgm:pt modelId="{54FEEEFA-F129-4AB9-91D9-14BEE6745039}" type="pres">
      <dgm:prSet presAssocID="{29F791FE-17D0-408D-873F-0D2D7E7956B1}" presName="textRect" presStyleLbl="revTx" presStyleIdx="1" presStyleCnt="6">
        <dgm:presLayoutVars>
          <dgm:chMax val="1"/>
          <dgm:chPref val="1"/>
        </dgm:presLayoutVars>
      </dgm:prSet>
      <dgm:spPr/>
    </dgm:pt>
    <dgm:pt modelId="{13B7E77D-BBB0-4C8D-A3F5-969D5E81CE8F}" type="pres">
      <dgm:prSet presAssocID="{66E4BDEB-F650-4E21-8AD7-9814A4049C4D}" presName="sibTrans" presStyleCnt="0"/>
      <dgm:spPr/>
    </dgm:pt>
    <dgm:pt modelId="{E47CE2BC-CC5C-420F-884E-5A6C43E03DE7}" type="pres">
      <dgm:prSet presAssocID="{0E9A7225-7DD1-440C-AD0B-64797DB5D6DB}" presName="compNode" presStyleCnt="0"/>
      <dgm:spPr/>
    </dgm:pt>
    <dgm:pt modelId="{00EBABE5-43F2-4C37-839D-4803F634301E}" type="pres">
      <dgm:prSet presAssocID="{0E9A7225-7DD1-440C-AD0B-64797DB5D6DB}" presName="iconBgRect" presStyleLbl="bgShp" presStyleIdx="2" presStyleCnt="6"/>
      <dgm:spPr/>
    </dgm:pt>
    <dgm:pt modelId="{F121DCDE-8752-4FE9-892A-7CAA5DE5CFDD}" type="pres">
      <dgm:prSet presAssocID="{0E9A7225-7DD1-440C-AD0B-64797DB5D6D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23B3BE5D-0168-420B-A457-7DE7C31BC07C}" type="pres">
      <dgm:prSet presAssocID="{0E9A7225-7DD1-440C-AD0B-64797DB5D6DB}" presName="spaceRect" presStyleCnt="0"/>
      <dgm:spPr/>
    </dgm:pt>
    <dgm:pt modelId="{32A73A8F-D77D-404A-87F2-49AF9A8104EA}" type="pres">
      <dgm:prSet presAssocID="{0E9A7225-7DD1-440C-AD0B-64797DB5D6DB}" presName="textRect" presStyleLbl="revTx" presStyleIdx="2" presStyleCnt="6">
        <dgm:presLayoutVars>
          <dgm:chMax val="1"/>
          <dgm:chPref val="1"/>
        </dgm:presLayoutVars>
      </dgm:prSet>
      <dgm:spPr/>
    </dgm:pt>
    <dgm:pt modelId="{643BB596-6BE9-43CA-9BE8-BA0E7674AE48}" type="pres">
      <dgm:prSet presAssocID="{D3917896-4D50-4293-914A-736079373046}" presName="sibTrans" presStyleCnt="0"/>
      <dgm:spPr/>
    </dgm:pt>
    <dgm:pt modelId="{94D8F1A1-39CA-4D53-9689-498779CA8819}" type="pres">
      <dgm:prSet presAssocID="{34A9FC60-09BF-4D7A-B398-027289B89BC6}" presName="compNode" presStyleCnt="0"/>
      <dgm:spPr/>
    </dgm:pt>
    <dgm:pt modelId="{C2790A20-DAC1-4058-BF75-68A2EFBE1FE9}" type="pres">
      <dgm:prSet presAssocID="{34A9FC60-09BF-4D7A-B398-027289B89BC6}" presName="iconBgRect" presStyleLbl="bgShp" presStyleIdx="3" presStyleCnt="6"/>
      <dgm:spPr/>
    </dgm:pt>
    <dgm:pt modelId="{FC61072A-344B-4C72-B9A1-70318BC454E5}" type="pres">
      <dgm:prSet presAssocID="{34A9FC60-09BF-4D7A-B398-027289B89B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51C5226-19E7-4C44-9D05-831CAD032415}" type="pres">
      <dgm:prSet presAssocID="{34A9FC60-09BF-4D7A-B398-027289B89BC6}" presName="spaceRect" presStyleCnt="0"/>
      <dgm:spPr/>
    </dgm:pt>
    <dgm:pt modelId="{796E6B5A-D24E-4AF3-8B6A-4D911351AEB0}" type="pres">
      <dgm:prSet presAssocID="{34A9FC60-09BF-4D7A-B398-027289B89BC6}" presName="textRect" presStyleLbl="revTx" presStyleIdx="3" presStyleCnt="6">
        <dgm:presLayoutVars>
          <dgm:chMax val="1"/>
          <dgm:chPref val="1"/>
        </dgm:presLayoutVars>
      </dgm:prSet>
      <dgm:spPr/>
    </dgm:pt>
    <dgm:pt modelId="{38A9D281-E5CA-4017-BCD4-4914BFB19DCB}" type="pres">
      <dgm:prSet presAssocID="{EDE0D892-C28C-42CF-956B-C90F42E14507}" presName="sibTrans" presStyleCnt="0"/>
      <dgm:spPr/>
    </dgm:pt>
    <dgm:pt modelId="{44FB13D0-4B37-42EB-89A4-30BE5389EBDE}" type="pres">
      <dgm:prSet presAssocID="{9D550A3B-3D59-401D-8518-52DC68C38B8B}" presName="compNode" presStyleCnt="0"/>
      <dgm:spPr/>
    </dgm:pt>
    <dgm:pt modelId="{97D209AF-6F93-4BFA-B434-B0A276C003A9}" type="pres">
      <dgm:prSet presAssocID="{9D550A3B-3D59-401D-8518-52DC68C38B8B}" presName="iconBgRect" presStyleLbl="bgShp" presStyleIdx="4" presStyleCnt="6"/>
      <dgm:spPr/>
    </dgm:pt>
    <dgm:pt modelId="{CC6F4482-0570-4138-9C52-F08CE26BAD99}" type="pres">
      <dgm:prSet presAssocID="{9D550A3B-3D59-401D-8518-52DC68C38B8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F2243AEE-EFD4-45CE-BFEC-782AAB1D99D6}" type="pres">
      <dgm:prSet presAssocID="{9D550A3B-3D59-401D-8518-52DC68C38B8B}" presName="spaceRect" presStyleCnt="0"/>
      <dgm:spPr/>
    </dgm:pt>
    <dgm:pt modelId="{90ED7099-3559-486E-A74F-38BA417D2845}" type="pres">
      <dgm:prSet presAssocID="{9D550A3B-3D59-401D-8518-52DC68C38B8B}" presName="textRect" presStyleLbl="revTx" presStyleIdx="4" presStyleCnt="6">
        <dgm:presLayoutVars>
          <dgm:chMax val="1"/>
          <dgm:chPref val="1"/>
        </dgm:presLayoutVars>
      </dgm:prSet>
      <dgm:spPr/>
    </dgm:pt>
    <dgm:pt modelId="{0E849DDE-D251-41E1-988E-EA20511BF327}" type="pres">
      <dgm:prSet presAssocID="{6DAEC175-6B59-4304-8035-2256FC24C4C9}" presName="sibTrans" presStyleCnt="0"/>
      <dgm:spPr/>
    </dgm:pt>
    <dgm:pt modelId="{96DFCDC9-4E4B-4763-B4A5-3BF72FFB5733}" type="pres">
      <dgm:prSet presAssocID="{F1CE0461-2AA2-4725-A5D9-564F058AEF83}" presName="compNode" presStyleCnt="0"/>
      <dgm:spPr/>
    </dgm:pt>
    <dgm:pt modelId="{FB633042-50AC-4D81-A8BB-924929EDF3BE}" type="pres">
      <dgm:prSet presAssocID="{F1CE0461-2AA2-4725-A5D9-564F058AEF83}" presName="iconBgRect" presStyleLbl="bgShp" presStyleIdx="5" presStyleCnt="6"/>
      <dgm:spPr/>
    </dgm:pt>
    <dgm:pt modelId="{0E127A52-E9DE-47C5-9C8E-3124ADB7DC3C}" type="pres">
      <dgm:prSet presAssocID="{F1CE0461-2AA2-4725-A5D9-564F058AEF8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oks"/>
        </a:ext>
      </dgm:extLst>
    </dgm:pt>
    <dgm:pt modelId="{7CF6F50F-D244-46C5-B178-AA272E4EA224}" type="pres">
      <dgm:prSet presAssocID="{F1CE0461-2AA2-4725-A5D9-564F058AEF83}" presName="spaceRect" presStyleCnt="0"/>
      <dgm:spPr/>
    </dgm:pt>
    <dgm:pt modelId="{8B97F20E-EA59-4849-8F8B-8372132E57CA}" type="pres">
      <dgm:prSet presAssocID="{F1CE0461-2AA2-4725-A5D9-564F058AEF83}" presName="textRect" presStyleLbl="revTx" presStyleIdx="5" presStyleCnt="6">
        <dgm:presLayoutVars>
          <dgm:chMax val="1"/>
          <dgm:chPref val="1"/>
        </dgm:presLayoutVars>
      </dgm:prSet>
      <dgm:spPr/>
    </dgm:pt>
  </dgm:ptLst>
  <dgm:cxnLst>
    <dgm:cxn modelId="{94D85F2B-8707-4E19-86A1-BB1248C44A32}" type="presOf" srcId="{29F791FE-17D0-408D-873F-0D2D7E7956B1}" destId="{54FEEEFA-F129-4AB9-91D9-14BEE6745039}" srcOrd="0" destOrd="0" presId="urn:microsoft.com/office/officeart/2018/5/layout/IconCircleLabelList"/>
    <dgm:cxn modelId="{3399EE3C-027D-42FE-8332-85C006C37F48}" srcId="{07F0F4F1-4B3C-4B16-880B-6BCCE32B6D80}" destId="{0E9A7225-7DD1-440C-AD0B-64797DB5D6DB}" srcOrd="2" destOrd="0" parTransId="{5D86D12C-E8BC-4A7E-B478-B1A0F80E5EBF}" sibTransId="{D3917896-4D50-4293-914A-736079373046}"/>
    <dgm:cxn modelId="{4FFB1D5D-821B-43A4-83D8-3DE60E50423B}" srcId="{07F0F4F1-4B3C-4B16-880B-6BCCE32B6D80}" destId="{F1CE0461-2AA2-4725-A5D9-564F058AEF83}" srcOrd="5" destOrd="0" parTransId="{995F80A7-7C9A-4258-AD29-FD2645109BFC}" sibTransId="{B53BA589-0D2C-431A-8C2E-01707D5332AD}"/>
    <dgm:cxn modelId="{3C6CE54D-619B-4AB7-B6D9-62E6F5282C90}" type="presOf" srcId="{34A9FC60-09BF-4D7A-B398-027289B89BC6}" destId="{796E6B5A-D24E-4AF3-8B6A-4D911351AEB0}" srcOrd="0" destOrd="0" presId="urn:microsoft.com/office/officeart/2018/5/layout/IconCircleLabelList"/>
    <dgm:cxn modelId="{8B496451-490E-43F0-96B0-431770AD5F3B}" type="presOf" srcId="{8F818533-757A-46FA-AE94-404E5245AB15}" destId="{71485199-F5A4-4237-91E2-AD61BA635208}" srcOrd="0" destOrd="0" presId="urn:microsoft.com/office/officeart/2018/5/layout/IconCircleLabelList"/>
    <dgm:cxn modelId="{9914947C-3F54-413C-8FBB-B8A6A94B7F5A}" srcId="{07F0F4F1-4B3C-4B16-880B-6BCCE32B6D80}" destId="{29F791FE-17D0-408D-873F-0D2D7E7956B1}" srcOrd="1" destOrd="0" parTransId="{4EDCEFA3-E340-4634-BAA7-9BB60F4B7391}" sibTransId="{66E4BDEB-F650-4E21-8AD7-9814A4049C4D}"/>
    <dgm:cxn modelId="{B9E27285-D833-4CF8-9127-50685F87E272}" type="presOf" srcId="{07F0F4F1-4B3C-4B16-880B-6BCCE32B6D80}" destId="{654B535F-A33F-44A1-92E4-E5BA39BF0FCE}" srcOrd="0" destOrd="0" presId="urn:microsoft.com/office/officeart/2018/5/layout/IconCircleLabelList"/>
    <dgm:cxn modelId="{BB27A7BC-0422-4E24-A555-4A68A68B5E6E}" type="presOf" srcId="{F1CE0461-2AA2-4725-A5D9-564F058AEF83}" destId="{8B97F20E-EA59-4849-8F8B-8372132E57CA}" srcOrd="0" destOrd="0" presId="urn:microsoft.com/office/officeart/2018/5/layout/IconCircleLabelList"/>
    <dgm:cxn modelId="{08FDC1BF-EBF0-4C0B-81FF-D1C56AE6E4E5}" type="presOf" srcId="{0E9A7225-7DD1-440C-AD0B-64797DB5D6DB}" destId="{32A73A8F-D77D-404A-87F2-49AF9A8104EA}" srcOrd="0" destOrd="0" presId="urn:microsoft.com/office/officeart/2018/5/layout/IconCircleLabelList"/>
    <dgm:cxn modelId="{8056E0C7-008E-47F0-82BE-F1BC877E5AEB}" srcId="{07F0F4F1-4B3C-4B16-880B-6BCCE32B6D80}" destId="{8F818533-757A-46FA-AE94-404E5245AB15}" srcOrd="0" destOrd="0" parTransId="{564A9EBD-5DE3-434F-B05D-183A974A2498}" sibTransId="{440E1E23-6D9A-45AE-AE06-644FF21AFD66}"/>
    <dgm:cxn modelId="{F6FB9DF4-550D-42B7-989E-770736F8AC42}" srcId="{07F0F4F1-4B3C-4B16-880B-6BCCE32B6D80}" destId="{34A9FC60-09BF-4D7A-B398-027289B89BC6}" srcOrd="3" destOrd="0" parTransId="{5D114FD5-9AF6-42AA-9308-D33DA5A6F6F1}" sibTransId="{EDE0D892-C28C-42CF-956B-C90F42E14507}"/>
    <dgm:cxn modelId="{534677FC-7E3A-44DA-8DAF-5BAAB19E5294}" srcId="{07F0F4F1-4B3C-4B16-880B-6BCCE32B6D80}" destId="{9D550A3B-3D59-401D-8518-52DC68C38B8B}" srcOrd="4" destOrd="0" parTransId="{E7121573-03C7-4934-8D39-FB1A92CE8E83}" sibTransId="{6DAEC175-6B59-4304-8035-2256FC24C4C9}"/>
    <dgm:cxn modelId="{664E60FF-2202-43C8-8191-78DD06895094}" type="presOf" srcId="{9D550A3B-3D59-401D-8518-52DC68C38B8B}" destId="{90ED7099-3559-486E-A74F-38BA417D2845}" srcOrd="0" destOrd="0" presId="urn:microsoft.com/office/officeart/2018/5/layout/IconCircleLabelList"/>
    <dgm:cxn modelId="{56521220-333F-4510-BA76-4911E1E3919F}" type="presParOf" srcId="{654B535F-A33F-44A1-92E4-E5BA39BF0FCE}" destId="{6FCF7AB2-F48E-4E9B-91C8-4DF9ACBD439B}" srcOrd="0" destOrd="0" presId="urn:microsoft.com/office/officeart/2018/5/layout/IconCircleLabelList"/>
    <dgm:cxn modelId="{F51D0726-5674-46DD-A282-2229380D4F1A}" type="presParOf" srcId="{6FCF7AB2-F48E-4E9B-91C8-4DF9ACBD439B}" destId="{86609037-ED7A-4767-B36A-33F566A7DACC}" srcOrd="0" destOrd="0" presId="urn:microsoft.com/office/officeart/2018/5/layout/IconCircleLabelList"/>
    <dgm:cxn modelId="{B4D0092B-C109-435C-8EA4-AACB1953C7CD}" type="presParOf" srcId="{6FCF7AB2-F48E-4E9B-91C8-4DF9ACBD439B}" destId="{038339BA-0E20-41AA-8E1B-5897ADE235A2}" srcOrd="1" destOrd="0" presId="urn:microsoft.com/office/officeart/2018/5/layout/IconCircleLabelList"/>
    <dgm:cxn modelId="{CF1C7D8B-ADA7-49EC-B812-703BBC5AEED0}" type="presParOf" srcId="{6FCF7AB2-F48E-4E9B-91C8-4DF9ACBD439B}" destId="{71E64C16-2B3A-4DD0-9C42-FACCE5C611CA}" srcOrd="2" destOrd="0" presId="urn:microsoft.com/office/officeart/2018/5/layout/IconCircleLabelList"/>
    <dgm:cxn modelId="{F1B2B0EB-E90E-4ED0-8D15-FBBA6E878617}" type="presParOf" srcId="{6FCF7AB2-F48E-4E9B-91C8-4DF9ACBD439B}" destId="{71485199-F5A4-4237-91E2-AD61BA635208}" srcOrd="3" destOrd="0" presId="urn:microsoft.com/office/officeart/2018/5/layout/IconCircleLabelList"/>
    <dgm:cxn modelId="{2B54247B-0FB4-4728-B61C-E6E9279E2565}" type="presParOf" srcId="{654B535F-A33F-44A1-92E4-E5BA39BF0FCE}" destId="{019533A6-B268-416E-91FB-7621D1B8E956}" srcOrd="1" destOrd="0" presId="urn:microsoft.com/office/officeart/2018/5/layout/IconCircleLabelList"/>
    <dgm:cxn modelId="{748D8417-3970-4017-8E8B-05072409E262}" type="presParOf" srcId="{654B535F-A33F-44A1-92E4-E5BA39BF0FCE}" destId="{F3D57190-72BC-47BC-A0F9-B7CCA3775F46}" srcOrd="2" destOrd="0" presId="urn:microsoft.com/office/officeart/2018/5/layout/IconCircleLabelList"/>
    <dgm:cxn modelId="{F6569E12-1B33-40DB-8473-A9D2DCF551DE}" type="presParOf" srcId="{F3D57190-72BC-47BC-A0F9-B7CCA3775F46}" destId="{66D9B233-8D4E-4AC4-BB82-3D625DEAFCAD}" srcOrd="0" destOrd="0" presId="urn:microsoft.com/office/officeart/2018/5/layout/IconCircleLabelList"/>
    <dgm:cxn modelId="{F3D20516-FA08-4B7A-9120-7B90343CF1D8}" type="presParOf" srcId="{F3D57190-72BC-47BC-A0F9-B7CCA3775F46}" destId="{FB9240C6-F128-4A38-9237-E39DF2FC416A}" srcOrd="1" destOrd="0" presId="urn:microsoft.com/office/officeart/2018/5/layout/IconCircleLabelList"/>
    <dgm:cxn modelId="{12FEAA8F-2489-4760-BB12-DBE4816A786F}" type="presParOf" srcId="{F3D57190-72BC-47BC-A0F9-B7CCA3775F46}" destId="{2F38DDB5-5F07-4B3D-9E84-3D62BF244DE7}" srcOrd="2" destOrd="0" presId="urn:microsoft.com/office/officeart/2018/5/layout/IconCircleLabelList"/>
    <dgm:cxn modelId="{3C8B9C27-50F3-4FB4-9674-2A885BF85BD9}" type="presParOf" srcId="{F3D57190-72BC-47BC-A0F9-B7CCA3775F46}" destId="{54FEEEFA-F129-4AB9-91D9-14BEE6745039}" srcOrd="3" destOrd="0" presId="urn:microsoft.com/office/officeart/2018/5/layout/IconCircleLabelList"/>
    <dgm:cxn modelId="{16BD2AB2-417F-462E-986C-7ACAA08091B3}" type="presParOf" srcId="{654B535F-A33F-44A1-92E4-E5BA39BF0FCE}" destId="{13B7E77D-BBB0-4C8D-A3F5-969D5E81CE8F}" srcOrd="3" destOrd="0" presId="urn:microsoft.com/office/officeart/2018/5/layout/IconCircleLabelList"/>
    <dgm:cxn modelId="{21589D49-2CB2-4F35-AACF-45F0D162AA05}" type="presParOf" srcId="{654B535F-A33F-44A1-92E4-E5BA39BF0FCE}" destId="{E47CE2BC-CC5C-420F-884E-5A6C43E03DE7}" srcOrd="4" destOrd="0" presId="urn:microsoft.com/office/officeart/2018/5/layout/IconCircleLabelList"/>
    <dgm:cxn modelId="{D86DD692-6C87-44F9-96CA-99327F433AD3}" type="presParOf" srcId="{E47CE2BC-CC5C-420F-884E-5A6C43E03DE7}" destId="{00EBABE5-43F2-4C37-839D-4803F634301E}" srcOrd="0" destOrd="0" presId="urn:microsoft.com/office/officeart/2018/5/layout/IconCircleLabelList"/>
    <dgm:cxn modelId="{EF163457-1354-4F47-B180-65B492F43F6D}" type="presParOf" srcId="{E47CE2BC-CC5C-420F-884E-5A6C43E03DE7}" destId="{F121DCDE-8752-4FE9-892A-7CAA5DE5CFDD}" srcOrd="1" destOrd="0" presId="urn:microsoft.com/office/officeart/2018/5/layout/IconCircleLabelList"/>
    <dgm:cxn modelId="{1EE57682-2791-49B2-A7F6-F73895CB4369}" type="presParOf" srcId="{E47CE2BC-CC5C-420F-884E-5A6C43E03DE7}" destId="{23B3BE5D-0168-420B-A457-7DE7C31BC07C}" srcOrd="2" destOrd="0" presId="urn:microsoft.com/office/officeart/2018/5/layout/IconCircleLabelList"/>
    <dgm:cxn modelId="{42923B21-690F-4DC8-8508-C517C3CAA82D}" type="presParOf" srcId="{E47CE2BC-CC5C-420F-884E-5A6C43E03DE7}" destId="{32A73A8F-D77D-404A-87F2-49AF9A8104EA}" srcOrd="3" destOrd="0" presId="urn:microsoft.com/office/officeart/2018/5/layout/IconCircleLabelList"/>
    <dgm:cxn modelId="{ED069908-D364-43FD-B73A-1E05524767D8}" type="presParOf" srcId="{654B535F-A33F-44A1-92E4-E5BA39BF0FCE}" destId="{643BB596-6BE9-43CA-9BE8-BA0E7674AE48}" srcOrd="5" destOrd="0" presId="urn:microsoft.com/office/officeart/2018/5/layout/IconCircleLabelList"/>
    <dgm:cxn modelId="{5A22B531-9E03-4E5D-81CC-4EE24F01C2CA}" type="presParOf" srcId="{654B535F-A33F-44A1-92E4-E5BA39BF0FCE}" destId="{94D8F1A1-39CA-4D53-9689-498779CA8819}" srcOrd="6" destOrd="0" presId="urn:microsoft.com/office/officeart/2018/5/layout/IconCircleLabelList"/>
    <dgm:cxn modelId="{C6E20FDA-C43F-45D4-AD43-C0A088F22D61}" type="presParOf" srcId="{94D8F1A1-39CA-4D53-9689-498779CA8819}" destId="{C2790A20-DAC1-4058-BF75-68A2EFBE1FE9}" srcOrd="0" destOrd="0" presId="urn:microsoft.com/office/officeart/2018/5/layout/IconCircleLabelList"/>
    <dgm:cxn modelId="{8C0E566B-D047-442D-AFDD-9142B6586C97}" type="presParOf" srcId="{94D8F1A1-39CA-4D53-9689-498779CA8819}" destId="{FC61072A-344B-4C72-B9A1-70318BC454E5}" srcOrd="1" destOrd="0" presId="urn:microsoft.com/office/officeart/2018/5/layout/IconCircleLabelList"/>
    <dgm:cxn modelId="{08A58FAF-DF2D-4631-A5C8-D4FEC0BDD355}" type="presParOf" srcId="{94D8F1A1-39CA-4D53-9689-498779CA8819}" destId="{A51C5226-19E7-4C44-9D05-831CAD032415}" srcOrd="2" destOrd="0" presId="urn:microsoft.com/office/officeart/2018/5/layout/IconCircleLabelList"/>
    <dgm:cxn modelId="{2D4A232B-B70F-43F5-B98D-9B67CC71FD42}" type="presParOf" srcId="{94D8F1A1-39CA-4D53-9689-498779CA8819}" destId="{796E6B5A-D24E-4AF3-8B6A-4D911351AEB0}" srcOrd="3" destOrd="0" presId="urn:microsoft.com/office/officeart/2018/5/layout/IconCircleLabelList"/>
    <dgm:cxn modelId="{295A73E3-AB07-480A-993B-500A3949D2AB}" type="presParOf" srcId="{654B535F-A33F-44A1-92E4-E5BA39BF0FCE}" destId="{38A9D281-E5CA-4017-BCD4-4914BFB19DCB}" srcOrd="7" destOrd="0" presId="urn:microsoft.com/office/officeart/2018/5/layout/IconCircleLabelList"/>
    <dgm:cxn modelId="{17B1CD65-E6DD-421F-BAE2-92440DFC4B69}" type="presParOf" srcId="{654B535F-A33F-44A1-92E4-E5BA39BF0FCE}" destId="{44FB13D0-4B37-42EB-89A4-30BE5389EBDE}" srcOrd="8" destOrd="0" presId="urn:microsoft.com/office/officeart/2018/5/layout/IconCircleLabelList"/>
    <dgm:cxn modelId="{A3191AD7-7A9C-4A3C-890B-2EC274EE3D6F}" type="presParOf" srcId="{44FB13D0-4B37-42EB-89A4-30BE5389EBDE}" destId="{97D209AF-6F93-4BFA-B434-B0A276C003A9}" srcOrd="0" destOrd="0" presId="urn:microsoft.com/office/officeart/2018/5/layout/IconCircleLabelList"/>
    <dgm:cxn modelId="{C4E49205-5DB8-404F-A488-4375F7E6F6A9}" type="presParOf" srcId="{44FB13D0-4B37-42EB-89A4-30BE5389EBDE}" destId="{CC6F4482-0570-4138-9C52-F08CE26BAD99}" srcOrd="1" destOrd="0" presId="urn:microsoft.com/office/officeart/2018/5/layout/IconCircleLabelList"/>
    <dgm:cxn modelId="{1589F1FA-94E8-4806-8CA8-0D035842093E}" type="presParOf" srcId="{44FB13D0-4B37-42EB-89A4-30BE5389EBDE}" destId="{F2243AEE-EFD4-45CE-BFEC-782AAB1D99D6}" srcOrd="2" destOrd="0" presId="urn:microsoft.com/office/officeart/2018/5/layout/IconCircleLabelList"/>
    <dgm:cxn modelId="{7DE220CA-BEA6-491D-9508-50D82E170FF2}" type="presParOf" srcId="{44FB13D0-4B37-42EB-89A4-30BE5389EBDE}" destId="{90ED7099-3559-486E-A74F-38BA417D2845}" srcOrd="3" destOrd="0" presId="urn:microsoft.com/office/officeart/2018/5/layout/IconCircleLabelList"/>
    <dgm:cxn modelId="{C8663F0D-AFB1-467E-BADC-C053D2AFAD7C}" type="presParOf" srcId="{654B535F-A33F-44A1-92E4-E5BA39BF0FCE}" destId="{0E849DDE-D251-41E1-988E-EA20511BF327}" srcOrd="9" destOrd="0" presId="urn:microsoft.com/office/officeart/2018/5/layout/IconCircleLabelList"/>
    <dgm:cxn modelId="{AE94E0DD-0ED1-482A-BEDE-213EB0C2BFED}" type="presParOf" srcId="{654B535F-A33F-44A1-92E4-E5BA39BF0FCE}" destId="{96DFCDC9-4E4B-4763-B4A5-3BF72FFB5733}" srcOrd="10" destOrd="0" presId="urn:microsoft.com/office/officeart/2018/5/layout/IconCircleLabelList"/>
    <dgm:cxn modelId="{F4BDFAA9-7268-46C6-AB96-6F3D3BABB0CA}" type="presParOf" srcId="{96DFCDC9-4E4B-4763-B4A5-3BF72FFB5733}" destId="{FB633042-50AC-4D81-A8BB-924929EDF3BE}" srcOrd="0" destOrd="0" presId="urn:microsoft.com/office/officeart/2018/5/layout/IconCircleLabelList"/>
    <dgm:cxn modelId="{A5E5CBC9-DC7F-43CF-814A-E6307CF4DA61}" type="presParOf" srcId="{96DFCDC9-4E4B-4763-B4A5-3BF72FFB5733}" destId="{0E127A52-E9DE-47C5-9C8E-3124ADB7DC3C}" srcOrd="1" destOrd="0" presId="urn:microsoft.com/office/officeart/2018/5/layout/IconCircleLabelList"/>
    <dgm:cxn modelId="{1E97ED2D-7685-49C4-9F8E-3D60C60EEA68}" type="presParOf" srcId="{96DFCDC9-4E4B-4763-B4A5-3BF72FFB5733}" destId="{7CF6F50F-D244-46C5-B178-AA272E4EA224}" srcOrd="2" destOrd="0" presId="urn:microsoft.com/office/officeart/2018/5/layout/IconCircleLabelList"/>
    <dgm:cxn modelId="{F41D742F-1504-4CE4-A023-240AAAC68491}" type="presParOf" srcId="{96DFCDC9-4E4B-4763-B4A5-3BF72FFB5733}" destId="{8B97F20E-EA59-4849-8F8B-8372132E57C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49C6F-A3C0-4F9A-A5D5-652A83AB303D}"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0FCB2BEE-F402-4A31-8BE7-CE7D48A9A652}">
      <dgm:prSet/>
      <dgm:spPr/>
      <dgm:t>
        <a:bodyPr/>
        <a:lstStyle/>
        <a:p>
          <a:r>
            <a:rPr lang="en-US" b="0" i="0"/>
            <a:t>Random forest algorithm delivers the highest accuracy for the given dataset.</a:t>
          </a:r>
          <a:endParaRPr lang="en-US"/>
        </a:p>
      </dgm:t>
    </dgm:pt>
    <dgm:pt modelId="{9BDADD0C-7305-45C8-9107-32C3C638DF7B}" type="parTrans" cxnId="{03C80937-6AD8-46EB-9281-AA817EE3A591}">
      <dgm:prSet/>
      <dgm:spPr/>
      <dgm:t>
        <a:bodyPr/>
        <a:lstStyle/>
        <a:p>
          <a:endParaRPr lang="en-US"/>
        </a:p>
      </dgm:t>
    </dgm:pt>
    <dgm:pt modelId="{FCA6BEE7-87C9-42D9-8714-04704D1C48A7}" type="sibTrans" cxnId="{03C80937-6AD8-46EB-9281-AA817EE3A591}">
      <dgm:prSet/>
      <dgm:spPr/>
      <dgm:t>
        <a:bodyPr/>
        <a:lstStyle/>
        <a:p>
          <a:endParaRPr lang="en-US"/>
        </a:p>
      </dgm:t>
    </dgm:pt>
    <dgm:pt modelId="{39044BC8-5C97-4323-9C30-49427A9964A5}">
      <dgm:prSet/>
      <dgm:spPr/>
      <dgm:t>
        <a:bodyPr/>
        <a:lstStyle/>
        <a:p>
          <a:r>
            <a:rPr lang="en-US" b="0" i="0"/>
            <a:t>Random forest consistently outperforms other machine learning methods such as decision trees and logistic regression.</a:t>
          </a:r>
          <a:endParaRPr lang="en-US"/>
        </a:p>
      </dgm:t>
    </dgm:pt>
    <dgm:pt modelId="{61BF21CA-3A8D-4325-91C9-68E6368B5F46}" type="parTrans" cxnId="{F97A4303-613A-4190-B0CD-3ADE5AFB8AAE}">
      <dgm:prSet/>
      <dgm:spPr/>
      <dgm:t>
        <a:bodyPr/>
        <a:lstStyle/>
        <a:p>
          <a:endParaRPr lang="en-US"/>
        </a:p>
      </dgm:t>
    </dgm:pt>
    <dgm:pt modelId="{6F15AFCA-C98A-45E3-9CB2-705F3F1A324A}" type="sibTrans" cxnId="{F97A4303-613A-4190-B0CD-3ADE5AFB8AAE}">
      <dgm:prSet/>
      <dgm:spPr/>
      <dgm:t>
        <a:bodyPr/>
        <a:lstStyle/>
        <a:p>
          <a:endParaRPr lang="en-US"/>
        </a:p>
      </dgm:t>
    </dgm:pt>
    <dgm:pt modelId="{AF81F390-8D68-47BE-B2FC-146CCB835E80}">
      <dgm:prSet/>
      <dgm:spPr/>
      <dgm:t>
        <a:bodyPr/>
        <a:lstStyle/>
        <a:p>
          <a:r>
            <a:rPr lang="en-US" b="0" i="0"/>
            <a:t>The effectiveness of the random forest algorithm is due to its ability to handle large datasets, deal with missing values, and reduce overfitting.</a:t>
          </a:r>
          <a:endParaRPr lang="en-US"/>
        </a:p>
      </dgm:t>
    </dgm:pt>
    <dgm:pt modelId="{CCBE376B-EC0E-4268-BF48-619D1338FA69}" type="parTrans" cxnId="{DDD61DF0-B23E-4AFB-B4A3-121EB4DC8BA8}">
      <dgm:prSet/>
      <dgm:spPr/>
      <dgm:t>
        <a:bodyPr/>
        <a:lstStyle/>
        <a:p>
          <a:endParaRPr lang="en-US"/>
        </a:p>
      </dgm:t>
    </dgm:pt>
    <dgm:pt modelId="{33B32493-6C1E-4ABB-A9B2-91389175273D}" type="sibTrans" cxnId="{DDD61DF0-B23E-4AFB-B4A3-121EB4DC8BA8}">
      <dgm:prSet/>
      <dgm:spPr/>
      <dgm:t>
        <a:bodyPr/>
        <a:lstStyle/>
        <a:p>
          <a:endParaRPr lang="en-US"/>
        </a:p>
      </dgm:t>
    </dgm:pt>
    <dgm:pt modelId="{200357D8-C856-4C6C-9827-7BCD37F96988}">
      <dgm:prSet/>
      <dgm:spPr/>
      <dgm:t>
        <a:bodyPr/>
        <a:lstStyle/>
        <a:p>
          <a:r>
            <a:rPr lang="en-US" b="0" i="0"/>
            <a:t>Based on the findings, it is recommended that the random forest algorithm should be used for further investigation and predictions on this dataset.</a:t>
          </a:r>
          <a:endParaRPr lang="en-US"/>
        </a:p>
      </dgm:t>
    </dgm:pt>
    <dgm:pt modelId="{0F661666-E3A8-401F-835D-2A1639B58AB4}" type="parTrans" cxnId="{B2698C37-AAB7-4D50-8C1D-EAE9987D8BE9}">
      <dgm:prSet/>
      <dgm:spPr/>
      <dgm:t>
        <a:bodyPr/>
        <a:lstStyle/>
        <a:p>
          <a:endParaRPr lang="en-US"/>
        </a:p>
      </dgm:t>
    </dgm:pt>
    <dgm:pt modelId="{DA1CEAE4-2469-4839-8D88-D68EB8BB7AA7}" type="sibTrans" cxnId="{B2698C37-AAB7-4D50-8C1D-EAE9987D8BE9}">
      <dgm:prSet/>
      <dgm:spPr/>
      <dgm:t>
        <a:bodyPr/>
        <a:lstStyle/>
        <a:p>
          <a:endParaRPr lang="en-US"/>
        </a:p>
      </dgm:t>
    </dgm:pt>
    <dgm:pt modelId="{56CDFF89-7D9C-46F2-9A73-178B149FDC22}" type="pres">
      <dgm:prSet presAssocID="{5AF49C6F-A3C0-4F9A-A5D5-652A83AB303D}" presName="root" presStyleCnt="0">
        <dgm:presLayoutVars>
          <dgm:dir/>
          <dgm:resizeHandles val="exact"/>
        </dgm:presLayoutVars>
      </dgm:prSet>
      <dgm:spPr/>
    </dgm:pt>
    <dgm:pt modelId="{84114B36-B9EB-4517-8323-5839921BD008}" type="pres">
      <dgm:prSet presAssocID="{0FCB2BEE-F402-4A31-8BE7-CE7D48A9A652}" presName="compNode" presStyleCnt="0"/>
      <dgm:spPr/>
    </dgm:pt>
    <dgm:pt modelId="{3C7993A4-B21C-4D73-814B-34D604938A2A}" type="pres">
      <dgm:prSet presAssocID="{0FCB2BEE-F402-4A31-8BE7-CE7D48A9A652}" presName="bgRect" presStyleLbl="bgShp" presStyleIdx="0" presStyleCnt="4"/>
      <dgm:spPr/>
    </dgm:pt>
    <dgm:pt modelId="{E260302A-F932-424A-AD7F-3E8DADE47E07}" type="pres">
      <dgm:prSet presAssocID="{0FCB2BEE-F402-4A31-8BE7-CE7D48A9A6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C1F47EC-3879-4FA7-B2DA-4C69CA5DA95E}" type="pres">
      <dgm:prSet presAssocID="{0FCB2BEE-F402-4A31-8BE7-CE7D48A9A652}" presName="spaceRect" presStyleCnt="0"/>
      <dgm:spPr/>
    </dgm:pt>
    <dgm:pt modelId="{010546B1-FB16-4925-83C2-22CF1206319C}" type="pres">
      <dgm:prSet presAssocID="{0FCB2BEE-F402-4A31-8BE7-CE7D48A9A652}" presName="parTx" presStyleLbl="revTx" presStyleIdx="0" presStyleCnt="4">
        <dgm:presLayoutVars>
          <dgm:chMax val="0"/>
          <dgm:chPref val="0"/>
        </dgm:presLayoutVars>
      </dgm:prSet>
      <dgm:spPr/>
    </dgm:pt>
    <dgm:pt modelId="{8243ADF0-CA20-4F2F-AF6C-F984E83B705A}" type="pres">
      <dgm:prSet presAssocID="{FCA6BEE7-87C9-42D9-8714-04704D1C48A7}" presName="sibTrans" presStyleCnt="0"/>
      <dgm:spPr/>
    </dgm:pt>
    <dgm:pt modelId="{7CA489C7-14EA-4A11-86B0-AEE8EEE894DD}" type="pres">
      <dgm:prSet presAssocID="{39044BC8-5C97-4323-9C30-49427A9964A5}" presName="compNode" presStyleCnt="0"/>
      <dgm:spPr/>
    </dgm:pt>
    <dgm:pt modelId="{EFA0C6C8-AAAC-4521-A118-B4B5CB8EE7BB}" type="pres">
      <dgm:prSet presAssocID="{39044BC8-5C97-4323-9C30-49427A9964A5}" presName="bgRect" presStyleLbl="bgShp" presStyleIdx="1" presStyleCnt="4"/>
      <dgm:spPr/>
    </dgm:pt>
    <dgm:pt modelId="{F3F68684-FDD3-4F96-A986-D7FFB88306AE}" type="pres">
      <dgm:prSet presAssocID="{39044BC8-5C97-4323-9C30-49427A9964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5304571A-E83E-4708-A23C-43AED12FC1D6}" type="pres">
      <dgm:prSet presAssocID="{39044BC8-5C97-4323-9C30-49427A9964A5}" presName="spaceRect" presStyleCnt="0"/>
      <dgm:spPr/>
    </dgm:pt>
    <dgm:pt modelId="{8444926E-4D3C-4585-A056-8F09A33508F3}" type="pres">
      <dgm:prSet presAssocID="{39044BC8-5C97-4323-9C30-49427A9964A5}" presName="parTx" presStyleLbl="revTx" presStyleIdx="1" presStyleCnt="4">
        <dgm:presLayoutVars>
          <dgm:chMax val="0"/>
          <dgm:chPref val="0"/>
        </dgm:presLayoutVars>
      </dgm:prSet>
      <dgm:spPr/>
    </dgm:pt>
    <dgm:pt modelId="{3B7EE2EB-8999-4D36-BCBD-54D4DAF2CB3B}" type="pres">
      <dgm:prSet presAssocID="{6F15AFCA-C98A-45E3-9CB2-705F3F1A324A}" presName="sibTrans" presStyleCnt="0"/>
      <dgm:spPr/>
    </dgm:pt>
    <dgm:pt modelId="{7205F410-6ACB-4AC2-8DA6-E98824C1E6BF}" type="pres">
      <dgm:prSet presAssocID="{AF81F390-8D68-47BE-B2FC-146CCB835E80}" presName="compNode" presStyleCnt="0"/>
      <dgm:spPr/>
    </dgm:pt>
    <dgm:pt modelId="{0026BF3C-838F-4240-81D5-4FDB3BB0614A}" type="pres">
      <dgm:prSet presAssocID="{AF81F390-8D68-47BE-B2FC-146CCB835E80}" presName="bgRect" presStyleLbl="bgShp" presStyleIdx="2" presStyleCnt="4"/>
      <dgm:spPr/>
    </dgm:pt>
    <dgm:pt modelId="{802B097C-BA62-46CF-91C3-F914862CEA9B}" type="pres">
      <dgm:prSet presAssocID="{AF81F390-8D68-47BE-B2FC-146CCB835E8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FA5B7F9-8C15-40EA-AFCB-741E598BEA40}" type="pres">
      <dgm:prSet presAssocID="{AF81F390-8D68-47BE-B2FC-146CCB835E80}" presName="spaceRect" presStyleCnt="0"/>
      <dgm:spPr/>
    </dgm:pt>
    <dgm:pt modelId="{BBF84F46-2B82-4F9C-BC96-34A4509AFF5A}" type="pres">
      <dgm:prSet presAssocID="{AF81F390-8D68-47BE-B2FC-146CCB835E80}" presName="parTx" presStyleLbl="revTx" presStyleIdx="2" presStyleCnt="4">
        <dgm:presLayoutVars>
          <dgm:chMax val="0"/>
          <dgm:chPref val="0"/>
        </dgm:presLayoutVars>
      </dgm:prSet>
      <dgm:spPr/>
    </dgm:pt>
    <dgm:pt modelId="{857EC376-CDE0-45C8-AFAC-E1DDA0C294B6}" type="pres">
      <dgm:prSet presAssocID="{33B32493-6C1E-4ABB-A9B2-91389175273D}" presName="sibTrans" presStyleCnt="0"/>
      <dgm:spPr/>
    </dgm:pt>
    <dgm:pt modelId="{227557B0-2255-4B51-A258-32DC41A958C3}" type="pres">
      <dgm:prSet presAssocID="{200357D8-C856-4C6C-9827-7BCD37F96988}" presName="compNode" presStyleCnt="0"/>
      <dgm:spPr/>
    </dgm:pt>
    <dgm:pt modelId="{671B5C42-B063-420A-8469-ED9150EFC2DA}" type="pres">
      <dgm:prSet presAssocID="{200357D8-C856-4C6C-9827-7BCD37F96988}" presName="bgRect" presStyleLbl="bgShp" presStyleIdx="3" presStyleCnt="4"/>
      <dgm:spPr/>
    </dgm:pt>
    <dgm:pt modelId="{77240C1C-A809-44E8-BE12-DC2B98BFB127}" type="pres">
      <dgm:prSet presAssocID="{200357D8-C856-4C6C-9827-7BCD37F969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85871CF-0852-4756-BD00-05CBC281EFDC}" type="pres">
      <dgm:prSet presAssocID="{200357D8-C856-4C6C-9827-7BCD37F96988}" presName="spaceRect" presStyleCnt="0"/>
      <dgm:spPr/>
    </dgm:pt>
    <dgm:pt modelId="{F97839D4-3510-4691-B224-E078946626E1}" type="pres">
      <dgm:prSet presAssocID="{200357D8-C856-4C6C-9827-7BCD37F96988}" presName="parTx" presStyleLbl="revTx" presStyleIdx="3" presStyleCnt="4">
        <dgm:presLayoutVars>
          <dgm:chMax val="0"/>
          <dgm:chPref val="0"/>
        </dgm:presLayoutVars>
      </dgm:prSet>
      <dgm:spPr/>
    </dgm:pt>
  </dgm:ptLst>
  <dgm:cxnLst>
    <dgm:cxn modelId="{F97A4303-613A-4190-B0CD-3ADE5AFB8AAE}" srcId="{5AF49C6F-A3C0-4F9A-A5D5-652A83AB303D}" destId="{39044BC8-5C97-4323-9C30-49427A9964A5}" srcOrd="1" destOrd="0" parTransId="{61BF21CA-3A8D-4325-91C9-68E6368B5F46}" sibTransId="{6F15AFCA-C98A-45E3-9CB2-705F3F1A324A}"/>
    <dgm:cxn modelId="{03C80937-6AD8-46EB-9281-AA817EE3A591}" srcId="{5AF49C6F-A3C0-4F9A-A5D5-652A83AB303D}" destId="{0FCB2BEE-F402-4A31-8BE7-CE7D48A9A652}" srcOrd="0" destOrd="0" parTransId="{9BDADD0C-7305-45C8-9107-32C3C638DF7B}" sibTransId="{FCA6BEE7-87C9-42D9-8714-04704D1C48A7}"/>
    <dgm:cxn modelId="{B2698C37-AAB7-4D50-8C1D-EAE9987D8BE9}" srcId="{5AF49C6F-A3C0-4F9A-A5D5-652A83AB303D}" destId="{200357D8-C856-4C6C-9827-7BCD37F96988}" srcOrd="3" destOrd="0" parTransId="{0F661666-E3A8-401F-835D-2A1639B58AB4}" sibTransId="{DA1CEAE4-2469-4839-8D88-D68EB8BB7AA7}"/>
    <dgm:cxn modelId="{FF81175E-DB2E-4616-9396-38FB7717506E}" type="presOf" srcId="{39044BC8-5C97-4323-9C30-49427A9964A5}" destId="{8444926E-4D3C-4585-A056-8F09A33508F3}" srcOrd="0" destOrd="0" presId="urn:microsoft.com/office/officeart/2018/2/layout/IconVerticalSolidList"/>
    <dgm:cxn modelId="{7544BE90-0451-476A-82D9-B67374F2DED2}" type="presOf" srcId="{5AF49C6F-A3C0-4F9A-A5D5-652A83AB303D}" destId="{56CDFF89-7D9C-46F2-9A73-178B149FDC22}" srcOrd="0" destOrd="0" presId="urn:microsoft.com/office/officeart/2018/2/layout/IconVerticalSolidList"/>
    <dgm:cxn modelId="{59D7DF97-CD45-40EC-B667-76A192E26C62}" type="presOf" srcId="{AF81F390-8D68-47BE-B2FC-146CCB835E80}" destId="{BBF84F46-2B82-4F9C-BC96-34A4509AFF5A}" srcOrd="0" destOrd="0" presId="urn:microsoft.com/office/officeart/2018/2/layout/IconVerticalSolidList"/>
    <dgm:cxn modelId="{866B4CDA-97B2-49F8-A5C7-D7987062E45B}" type="presOf" srcId="{0FCB2BEE-F402-4A31-8BE7-CE7D48A9A652}" destId="{010546B1-FB16-4925-83C2-22CF1206319C}" srcOrd="0" destOrd="0" presId="urn:microsoft.com/office/officeart/2018/2/layout/IconVerticalSolidList"/>
    <dgm:cxn modelId="{DDD61DF0-B23E-4AFB-B4A3-121EB4DC8BA8}" srcId="{5AF49C6F-A3C0-4F9A-A5D5-652A83AB303D}" destId="{AF81F390-8D68-47BE-B2FC-146CCB835E80}" srcOrd="2" destOrd="0" parTransId="{CCBE376B-EC0E-4268-BF48-619D1338FA69}" sibTransId="{33B32493-6C1E-4ABB-A9B2-91389175273D}"/>
    <dgm:cxn modelId="{07706FF4-F32E-4C5D-BC1F-8DB8F469072E}" type="presOf" srcId="{200357D8-C856-4C6C-9827-7BCD37F96988}" destId="{F97839D4-3510-4691-B224-E078946626E1}" srcOrd="0" destOrd="0" presId="urn:microsoft.com/office/officeart/2018/2/layout/IconVerticalSolidList"/>
    <dgm:cxn modelId="{ACD29792-C48F-4578-A684-19451B01250B}" type="presParOf" srcId="{56CDFF89-7D9C-46F2-9A73-178B149FDC22}" destId="{84114B36-B9EB-4517-8323-5839921BD008}" srcOrd="0" destOrd="0" presId="urn:microsoft.com/office/officeart/2018/2/layout/IconVerticalSolidList"/>
    <dgm:cxn modelId="{8A0AFD12-588A-447D-A3A3-9411E883F5C1}" type="presParOf" srcId="{84114B36-B9EB-4517-8323-5839921BD008}" destId="{3C7993A4-B21C-4D73-814B-34D604938A2A}" srcOrd="0" destOrd="0" presId="urn:microsoft.com/office/officeart/2018/2/layout/IconVerticalSolidList"/>
    <dgm:cxn modelId="{F1DFE12C-69D1-4FBF-828E-E5FE3B7202E0}" type="presParOf" srcId="{84114B36-B9EB-4517-8323-5839921BD008}" destId="{E260302A-F932-424A-AD7F-3E8DADE47E07}" srcOrd="1" destOrd="0" presId="urn:microsoft.com/office/officeart/2018/2/layout/IconVerticalSolidList"/>
    <dgm:cxn modelId="{A0F8E6BD-8909-45B6-83E8-3713B02723DD}" type="presParOf" srcId="{84114B36-B9EB-4517-8323-5839921BD008}" destId="{9C1F47EC-3879-4FA7-B2DA-4C69CA5DA95E}" srcOrd="2" destOrd="0" presId="urn:microsoft.com/office/officeart/2018/2/layout/IconVerticalSolidList"/>
    <dgm:cxn modelId="{8EEE5852-7843-424E-99B7-CB6480B4833E}" type="presParOf" srcId="{84114B36-B9EB-4517-8323-5839921BD008}" destId="{010546B1-FB16-4925-83C2-22CF1206319C}" srcOrd="3" destOrd="0" presId="urn:microsoft.com/office/officeart/2018/2/layout/IconVerticalSolidList"/>
    <dgm:cxn modelId="{F27884D5-AC87-4FEB-BC1F-877B0FEAE701}" type="presParOf" srcId="{56CDFF89-7D9C-46F2-9A73-178B149FDC22}" destId="{8243ADF0-CA20-4F2F-AF6C-F984E83B705A}" srcOrd="1" destOrd="0" presId="urn:microsoft.com/office/officeart/2018/2/layout/IconVerticalSolidList"/>
    <dgm:cxn modelId="{1B95FE53-8494-4DD2-9C3C-E12E31D10DD3}" type="presParOf" srcId="{56CDFF89-7D9C-46F2-9A73-178B149FDC22}" destId="{7CA489C7-14EA-4A11-86B0-AEE8EEE894DD}" srcOrd="2" destOrd="0" presId="urn:microsoft.com/office/officeart/2018/2/layout/IconVerticalSolidList"/>
    <dgm:cxn modelId="{7B055777-B611-418E-A68F-952E55839430}" type="presParOf" srcId="{7CA489C7-14EA-4A11-86B0-AEE8EEE894DD}" destId="{EFA0C6C8-AAAC-4521-A118-B4B5CB8EE7BB}" srcOrd="0" destOrd="0" presId="urn:microsoft.com/office/officeart/2018/2/layout/IconVerticalSolidList"/>
    <dgm:cxn modelId="{83875A30-FBB7-4F49-8BC2-9F95B39F9B04}" type="presParOf" srcId="{7CA489C7-14EA-4A11-86B0-AEE8EEE894DD}" destId="{F3F68684-FDD3-4F96-A986-D7FFB88306AE}" srcOrd="1" destOrd="0" presId="urn:microsoft.com/office/officeart/2018/2/layout/IconVerticalSolidList"/>
    <dgm:cxn modelId="{D63A1623-0FC4-48B6-8F97-13B721447522}" type="presParOf" srcId="{7CA489C7-14EA-4A11-86B0-AEE8EEE894DD}" destId="{5304571A-E83E-4708-A23C-43AED12FC1D6}" srcOrd="2" destOrd="0" presId="urn:microsoft.com/office/officeart/2018/2/layout/IconVerticalSolidList"/>
    <dgm:cxn modelId="{7B02EFA4-AC89-4AD3-B993-46E1186E6824}" type="presParOf" srcId="{7CA489C7-14EA-4A11-86B0-AEE8EEE894DD}" destId="{8444926E-4D3C-4585-A056-8F09A33508F3}" srcOrd="3" destOrd="0" presId="urn:microsoft.com/office/officeart/2018/2/layout/IconVerticalSolidList"/>
    <dgm:cxn modelId="{0F97E793-5B87-4E9D-932E-2910E6B7CF60}" type="presParOf" srcId="{56CDFF89-7D9C-46F2-9A73-178B149FDC22}" destId="{3B7EE2EB-8999-4D36-BCBD-54D4DAF2CB3B}" srcOrd="3" destOrd="0" presId="urn:microsoft.com/office/officeart/2018/2/layout/IconVerticalSolidList"/>
    <dgm:cxn modelId="{A10BACEA-0F21-4CC5-A798-D90A8744DBF6}" type="presParOf" srcId="{56CDFF89-7D9C-46F2-9A73-178B149FDC22}" destId="{7205F410-6ACB-4AC2-8DA6-E98824C1E6BF}" srcOrd="4" destOrd="0" presId="urn:microsoft.com/office/officeart/2018/2/layout/IconVerticalSolidList"/>
    <dgm:cxn modelId="{DE1BFC83-9FD0-440B-AA38-A727F84FD125}" type="presParOf" srcId="{7205F410-6ACB-4AC2-8DA6-E98824C1E6BF}" destId="{0026BF3C-838F-4240-81D5-4FDB3BB0614A}" srcOrd="0" destOrd="0" presId="urn:microsoft.com/office/officeart/2018/2/layout/IconVerticalSolidList"/>
    <dgm:cxn modelId="{CE1EF189-7939-476F-A370-509A82884152}" type="presParOf" srcId="{7205F410-6ACB-4AC2-8DA6-E98824C1E6BF}" destId="{802B097C-BA62-46CF-91C3-F914862CEA9B}" srcOrd="1" destOrd="0" presId="urn:microsoft.com/office/officeart/2018/2/layout/IconVerticalSolidList"/>
    <dgm:cxn modelId="{D6649BC7-9811-4ABB-BB9E-65CB8A709E1C}" type="presParOf" srcId="{7205F410-6ACB-4AC2-8DA6-E98824C1E6BF}" destId="{4FA5B7F9-8C15-40EA-AFCB-741E598BEA40}" srcOrd="2" destOrd="0" presId="urn:microsoft.com/office/officeart/2018/2/layout/IconVerticalSolidList"/>
    <dgm:cxn modelId="{CCA9B27C-9808-4901-AB63-4B3EAFA23C4F}" type="presParOf" srcId="{7205F410-6ACB-4AC2-8DA6-E98824C1E6BF}" destId="{BBF84F46-2B82-4F9C-BC96-34A4509AFF5A}" srcOrd="3" destOrd="0" presId="urn:microsoft.com/office/officeart/2018/2/layout/IconVerticalSolidList"/>
    <dgm:cxn modelId="{2D8F98C9-A11F-4B15-A937-19381E5F09C9}" type="presParOf" srcId="{56CDFF89-7D9C-46F2-9A73-178B149FDC22}" destId="{857EC376-CDE0-45C8-AFAC-E1DDA0C294B6}" srcOrd="5" destOrd="0" presId="urn:microsoft.com/office/officeart/2018/2/layout/IconVerticalSolidList"/>
    <dgm:cxn modelId="{6D2388AD-570A-4885-B44A-5023796887F4}" type="presParOf" srcId="{56CDFF89-7D9C-46F2-9A73-178B149FDC22}" destId="{227557B0-2255-4B51-A258-32DC41A958C3}" srcOrd="6" destOrd="0" presId="urn:microsoft.com/office/officeart/2018/2/layout/IconVerticalSolidList"/>
    <dgm:cxn modelId="{17943F3A-FABD-46A4-8450-97D9432D443F}" type="presParOf" srcId="{227557B0-2255-4B51-A258-32DC41A958C3}" destId="{671B5C42-B063-420A-8469-ED9150EFC2DA}" srcOrd="0" destOrd="0" presId="urn:microsoft.com/office/officeart/2018/2/layout/IconVerticalSolidList"/>
    <dgm:cxn modelId="{5F76B2B3-2E9F-4B54-BB45-3C03E9B4D89B}" type="presParOf" srcId="{227557B0-2255-4B51-A258-32DC41A958C3}" destId="{77240C1C-A809-44E8-BE12-DC2B98BFB127}" srcOrd="1" destOrd="0" presId="urn:microsoft.com/office/officeart/2018/2/layout/IconVerticalSolidList"/>
    <dgm:cxn modelId="{99818E14-D0C7-4715-94D4-428D0AE9E6A2}" type="presParOf" srcId="{227557B0-2255-4B51-A258-32DC41A958C3}" destId="{185871CF-0852-4756-BD00-05CBC281EFDC}" srcOrd="2" destOrd="0" presId="urn:microsoft.com/office/officeart/2018/2/layout/IconVerticalSolidList"/>
    <dgm:cxn modelId="{A3C06A19-3FEA-48D5-9AA9-4CB5A0C14BFA}" type="presParOf" srcId="{227557B0-2255-4B51-A258-32DC41A958C3}" destId="{F97839D4-3510-4691-B224-E078946626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09037-ED7A-4767-B36A-33F566A7DACC}">
      <dsp:nvSpPr>
        <dsp:cNvPr id="0" name=""/>
        <dsp:cNvSpPr/>
      </dsp:nvSpPr>
      <dsp:spPr>
        <a:xfrm>
          <a:off x="311379"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8339BA-0E20-41AA-8E1B-5897ADE235A2}">
      <dsp:nvSpPr>
        <dsp:cNvPr id="0" name=""/>
        <dsp:cNvSpPr/>
      </dsp:nvSpPr>
      <dsp:spPr>
        <a:xfrm>
          <a:off x="517957" y="1349543"/>
          <a:ext cx="556171" cy="5561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485199-F5A4-4237-91E2-AD61BA635208}">
      <dsp:nvSpPr>
        <dsp:cNvPr id="0" name=""/>
        <dsp:cNvSpPr/>
      </dsp:nvSpPr>
      <dsp:spPr>
        <a:xfrm>
          <a:off x="1512"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dirty="0"/>
            <a:t>Introduction</a:t>
          </a:r>
          <a:endParaRPr lang="en-US" sz="1500" kern="1200" dirty="0"/>
        </a:p>
      </dsp:txBody>
      <dsp:txXfrm>
        <a:off x="1512" y="2414215"/>
        <a:ext cx="1589062" cy="635625"/>
      </dsp:txXfrm>
    </dsp:sp>
    <dsp:sp modelId="{66D9B233-8D4E-4AC4-BB82-3D625DEAFCAD}">
      <dsp:nvSpPr>
        <dsp:cNvPr id="0" name=""/>
        <dsp:cNvSpPr/>
      </dsp:nvSpPr>
      <dsp:spPr>
        <a:xfrm>
          <a:off x="2178527" y="1142964"/>
          <a:ext cx="969328" cy="96932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240C6-F128-4A38-9237-E39DF2FC416A}">
      <dsp:nvSpPr>
        <dsp:cNvPr id="0" name=""/>
        <dsp:cNvSpPr/>
      </dsp:nvSpPr>
      <dsp:spPr>
        <a:xfrm>
          <a:off x="2385105" y="1349543"/>
          <a:ext cx="556171" cy="5561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EEEFA-F129-4AB9-91D9-14BEE6745039}">
      <dsp:nvSpPr>
        <dsp:cNvPr id="0" name=""/>
        <dsp:cNvSpPr/>
      </dsp:nvSpPr>
      <dsp:spPr>
        <a:xfrm>
          <a:off x="1868660"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Exploratory Data Analysis</a:t>
          </a:r>
          <a:endParaRPr lang="en-US" sz="1500" kern="1200"/>
        </a:p>
      </dsp:txBody>
      <dsp:txXfrm>
        <a:off x="1868660" y="2414215"/>
        <a:ext cx="1589062" cy="635625"/>
      </dsp:txXfrm>
    </dsp:sp>
    <dsp:sp modelId="{00EBABE5-43F2-4C37-839D-4803F634301E}">
      <dsp:nvSpPr>
        <dsp:cNvPr id="0" name=""/>
        <dsp:cNvSpPr/>
      </dsp:nvSpPr>
      <dsp:spPr>
        <a:xfrm>
          <a:off x="4045676" y="1142964"/>
          <a:ext cx="969328" cy="96932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21DCDE-8752-4FE9-892A-7CAA5DE5CFDD}">
      <dsp:nvSpPr>
        <dsp:cNvPr id="0" name=""/>
        <dsp:cNvSpPr/>
      </dsp:nvSpPr>
      <dsp:spPr>
        <a:xfrm>
          <a:off x="4252254" y="1349543"/>
          <a:ext cx="556171" cy="5561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A73A8F-D77D-404A-87F2-49AF9A8104EA}">
      <dsp:nvSpPr>
        <dsp:cNvPr id="0" name=""/>
        <dsp:cNvSpPr/>
      </dsp:nvSpPr>
      <dsp:spPr>
        <a:xfrm>
          <a:off x="3735809"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Data Pre-processing</a:t>
          </a:r>
          <a:endParaRPr lang="en-US" sz="1500" kern="1200"/>
        </a:p>
      </dsp:txBody>
      <dsp:txXfrm>
        <a:off x="3735809" y="2414215"/>
        <a:ext cx="1589062" cy="635625"/>
      </dsp:txXfrm>
    </dsp:sp>
    <dsp:sp modelId="{C2790A20-DAC1-4058-BF75-68A2EFBE1FE9}">
      <dsp:nvSpPr>
        <dsp:cNvPr id="0" name=""/>
        <dsp:cNvSpPr/>
      </dsp:nvSpPr>
      <dsp:spPr>
        <a:xfrm>
          <a:off x="5912824" y="1142964"/>
          <a:ext cx="969328" cy="96932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61072A-344B-4C72-B9A1-70318BC454E5}">
      <dsp:nvSpPr>
        <dsp:cNvPr id="0" name=""/>
        <dsp:cNvSpPr/>
      </dsp:nvSpPr>
      <dsp:spPr>
        <a:xfrm>
          <a:off x="6119402" y="1349543"/>
          <a:ext cx="556171" cy="5561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6E6B5A-D24E-4AF3-8B6A-4D911351AEB0}">
      <dsp:nvSpPr>
        <dsp:cNvPr id="0" name=""/>
        <dsp:cNvSpPr/>
      </dsp:nvSpPr>
      <dsp:spPr>
        <a:xfrm>
          <a:off x="5602957"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Machine Learning Models</a:t>
          </a:r>
          <a:endParaRPr lang="en-US" sz="1500" kern="1200"/>
        </a:p>
      </dsp:txBody>
      <dsp:txXfrm>
        <a:off x="5602957" y="2414215"/>
        <a:ext cx="1589062" cy="635625"/>
      </dsp:txXfrm>
    </dsp:sp>
    <dsp:sp modelId="{97D209AF-6F93-4BFA-B434-B0A276C003A9}">
      <dsp:nvSpPr>
        <dsp:cNvPr id="0" name=""/>
        <dsp:cNvSpPr/>
      </dsp:nvSpPr>
      <dsp:spPr>
        <a:xfrm>
          <a:off x="7779973" y="1142964"/>
          <a:ext cx="969328" cy="96932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F4482-0570-4138-9C52-F08CE26BAD99}">
      <dsp:nvSpPr>
        <dsp:cNvPr id="0" name=""/>
        <dsp:cNvSpPr/>
      </dsp:nvSpPr>
      <dsp:spPr>
        <a:xfrm>
          <a:off x="7986551" y="1349543"/>
          <a:ext cx="556171" cy="5561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D7099-3559-486E-A74F-38BA417D2845}">
      <dsp:nvSpPr>
        <dsp:cNvPr id="0" name=""/>
        <dsp:cNvSpPr/>
      </dsp:nvSpPr>
      <dsp:spPr>
        <a:xfrm>
          <a:off x="7470105"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Conclusion </a:t>
          </a:r>
          <a:endParaRPr lang="en-US" sz="1500" kern="1200"/>
        </a:p>
      </dsp:txBody>
      <dsp:txXfrm>
        <a:off x="7470105" y="2414215"/>
        <a:ext cx="1589062" cy="635625"/>
      </dsp:txXfrm>
    </dsp:sp>
    <dsp:sp modelId="{FB633042-50AC-4D81-A8BB-924929EDF3BE}">
      <dsp:nvSpPr>
        <dsp:cNvPr id="0" name=""/>
        <dsp:cNvSpPr/>
      </dsp:nvSpPr>
      <dsp:spPr>
        <a:xfrm>
          <a:off x="9647121" y="1142964"/>
          <a:ext cx="969328" cy="96932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27A52-E9DE-47C5-9C8E-3124ADB7DC3C}">
      <dsp:nvSpPr>
        <dsp:cNvPr id="0" name=""/>
        <dsp:cNvSpPr/>
      </dsp:nvSpPr>
      <dsp:spPr>
        <a:xfrm>
          <a:off x="9853699" y="1349543"/>
          <a:ext cx="556171" cy="5561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7F20E-EA59-4849-8F8B-8372132E57CA}">
      <dsp:nvSpPr>
        <dsp:cNvPr id="0" name=""/>
        <dsp:cNvSpPr/>
      </dsp:nvSpPr>
      <dsp:spPr>
        <a:xfrm>
          <a:off x="9337254" y="2414215"/>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IN" sz="1500" kern="1200"/>
            <a:t>Reference</a:t>
          </a:r>
          <a:endParaRPr lang="en-US" sz="1500" kern="1200"/>
        </a:p>
      </dsp:txBody>
      <dsp:txXfrm>
        <a:off x="9337254" y="2414215"/>
        <a:ext cx="1589062" cy="63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7993A4-B21C-4D73-814B-34D604938A2A}">
      <dsp:nvSpPr>
        <dsp:cNvPr id="0" name=""/>
        <dsp:cNvSpPr/>
      </dsp:nvSpPr>
      <dsp:spPr>
        <a:xfrm>
          <a:off x="0" y="2284"/>
          <a:ext cx="6263640" cy="115791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0302A-F932-424A-AD7F-3E8DADE47E07}">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546B1-FB16-4925-83C2-22CF1206319C}">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b="0" i="0" kern="1200"/>
            <a:t>Random forest algorithm delivers the highest accuracy for the given dataset.</a:t>
          </a:r>
          <a:endParaRPr lang="en-US" sz="1700" kern="1200"/>
        </a:p>
      </dsp:txBody>
      <dsp:txXfrm>
        <a:off x="1337397" y="2284"/>
        <a:ext cx="4926242" cy="1157919"/>
      </dsp:txXfrm>
    </dsp:sp>
    <dsp:sp modelId="{EFA0C6C8-AAAC-4521-A118-B4B5CB8EE7BB}">
      <dsp:nvSpPr>
        <dsp:cNvPr id="0" name=""/>
        <dsp:cNvSpPr/>
      </dsp:nvSpPr>
      <dsp:spPr>
        <a:xfrm>
          <a:off x="0" y="1449684"/>
          <a:ext cx="6263640" cy="1157919"/>
        </a:xfrm>
        <a:prstGeom prst="roundRect">
          <a:avLst>
            <a:gd name="adj" fmla="val 1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dsp:style>
    </dsp:sp>
    <dsp:sp modelId="{F3F68684-FDD3-4F96-A986-D7FFB88306AE}">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44926E-4D3C-4585-A056-8F09A33508F3}">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b="0" i="0" kern="1200"/>
            <a:t>Random forest consistently outperforms other machine learning methods such as decision trees and logistic regression.</a:t>
          </a:r>
          <a:endParaRPr lang="en-US" sz="1700" kern="1200"/>
        </a:p>
      </dsp:txBody>
      <dsp:txXfrm>
        <a:off x="1337397" y="1449684"/>
        <a:ext cx="4926242" cy="1157919"/>
      </dsp:txXfrm>
    </dsp:sp>
    <dsp:sp modelId="{0026BF3C-838F-4240-81D5-4FDB3BB0614A}">
      <dsp:nvSpPr>
        <dsp:cNvPr id="0" name=""/>
        <dsp:cNvSpPr/>
      </dsp:nvSpPr>
      <dsp:spPr>
        <a:xfrm>
          <a:off x="0" y="2897083"/>
          <a:ext cx="6263640" cy="1157919"/>
        </a:xfrm>
        <a:prstGeom prst="roundRect">
          <a:avLst>
            <a:gd name="adj" fmla="val 1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dsp:style>
    </dsp:sp>
    <dsp:sp modelId="{802B097C-BA62-46CF-91C3-F914862CEA9B}">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F84F46-2B82-4F9C-BC96-34A4509AFF5A}">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b="0" i="0" kern="1200"/>
            <a:t>The effectiveness of the random forest algorithm is due to its ability to handle large datasets, deal with missing values, and reduce overfitting.</a:t>
          </a:r>
          <a:endParaRPr lang="en-US" sz="1700" kern="1200"/>
        </a:p>
      </dsp:txBody>
      <dsp:txXfrm>
        <a:off x="1337397" y="2897083"/>
        <a:ext cx="4926242" cy="1157919"/>
      </dsp:txXfrm>
    </dsp:sp>
    <dsp:sp modelId="{671B5C42-B063-420A-8469-ED9150EFC2DA}">
      <dsp:nvSpPr>
        <dsp:cNvPr id="0" name=""/>
        <dsp:cNvSpPr/>
      </dsp:nvSpPr>
      <dsp:spPr>
        <a:xfrm>
          <a:off x="0" y="4344483"/>
          <a:ext cx="6263640" cy="1157919"/>
        </a:xfrm>
        <a:prstGeom prst="roundRect">
          <a:avLst>
            <a:gd name="adj" fmla="val 1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dsp:style>
    </dsp:sp>
    <dsp:sp modelId="{77240C1C-A809-44E8-BE12-DC2B98BFB127}">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7839D4-3510-4691-B224-E078946626E1}">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755650">
            <a:lnSpc>
              <a:spcPct val="90000"/>
            </a:lnSpc>
            <a:spcBef>
              <a:spcPct val="0"/>
            </a:spcBef>
            <a:spcAft>
              <a:spcPct val="35000"/>
            </a:spcAft>
            <a:buNone/>
          </a:pPr>
          <a:r>
            <a:rPr lang="en-US" sz="1700" b="0" i="0" kern="1200"/>
            <a:t>Based on the findings, it is recommended that the random forest algorithm should be used for further investigation and predictions on this dataset.</a:t>
          </a:r>
          <a:endParaRPr lang="en-US" sz="1700" kern="1200"/>
        </a:p>
      </dsp:txBody>
      <dsp:txXfrm>
        <a:off x="1337397" y="4344483"/>
        <a:ext cx="4926242" cy="115791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DF73E-0D4E-45AB-91A5-25FD6559A9E4}" type="datetimeFigureOut">
              <a:rPr lang="en-IN" smtClean="0"/>
              <a:t>21-04-2023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57145-3BBE-4EBB-A705-FFE48444393E}" type="slidenum">
              <a:rPr lang="en-IN" smtClean="0"/>
              <a:t>‹#›</a:t>
            </a:fld>
            <a:endParaRPr lang="en-IN"/>
          </a:p>
        </p:txBody>
      </p:sp>
    </p:spTree>
    <p:extLst>
      <p:ext uri="{BB962C8B-B14F-4D97-AF65-F5344CB8AC3E}">
        <p14:creationId xmlns:p14="http://schemas.microsoft.com/office/powerpoint/2010/main" val="3769576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Ridge regression is a linear regression technique that is used to deal with multicollinearity in data, which occurs when the independent variables are highly correlated with each other.</a:t>
            </a:r>
          </a:p>
          <a:p>
            <a:pPr algn="l">
              <a:buFont typeface="+mj-lt"/>
              <a:buAutoNum type="arabicPeriod"/>
            </a:pPr>
            <a:r>
              <a:rPr lang="en-US" b="0" i="0" dirty="0">
                <a:solidFill>
                  <a:srgbClr val="D1D5DB"/>
                </a:solidFill>
                <a:effectLst/>
                <a:latin typeface="Söhne"/>
              </a:rPr>
              <a:t>The technique involves adding a penalty term to the cost function of the linear regression model, which shrinks the coefficients of the independent variables towards zero. This reduces the impact of the independent variables on the model's predictions, thus reducing the model's sensitivity to multicollinearity.</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D1D5DB"/>
                </a:solidFill>
                <a:effectLst/>
                <a:latin typeface="Söhne"/>
              </a:rPr>
              <a:t>Similar to ridge regression, Lasso regression adds a penalty term to the cost function of the linear regression model. However, in Lasso regression, the penalty term is the absolute value of the coefficients of the independent variables. This leads to sparse solutions, where some coefficients are set to zero, effectively removing those features from the model.</a:t>
            </a:r>
          </a:p>
          <a:p>
            <a:pPr algn="l">
              <a:buFont typeface="+mj-lt"/>
              <a:buAutoNum type="arabicPeriod"/>
            </a:pPr>
            <a:endParaRPr lang="en-US" b="0" i="0" dirty="0">
              <a:solidFill>
                <a:srgbClr val="D1D5DB"/>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AEF57145-3BBE-4EBB-A705-FFE48444393E}" type="slidenum">
              <a:rPr lang="en-IN" smtClean="0"/>
              <a:t>18</a:t>
            </a:fld>
            <a:endParaRPr lang="en-IN"/>
          </a:p>
        </p:txBody>
      </p:sp>
    </p:spTree>
    <p:extLst>
      <p:ext uri="{BB962C8B-B14F-4D97-AF65-F5344CB8AC3E}">
        <p14:creationId xmlns:p14="http://schemas.microsoft.com/office/powerpoint/2010/main" val="2098001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9807B-67FB-0083-B310-32531EFFE1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20B31D6-944D-F914-F28B-E3EF41ECEC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CE56AC-6670-7970-64A1-57F73CE1C126}"/>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E2C6CA17-C17F-4B1B-8F3F-A2F04E6604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BE1465-3C73-0333-31B3-71A90DBD3E40}"/>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2927710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79DC-3128-DCF3-FB7E-EBACD8668D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EA46B1-04E8-9447-2D28-8B8F4351FF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4A1FF5-2E1B-53C3-B838-F6E7A1397B81}"/>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4BE3EBD2-A549-2FA5-72AC-79E9257FD7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DCFE48-9E54-2542-35A0-789B5CFA8159}"/>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4294447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8FD387-9A79-802F-843C-5530EFD305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A91307-85EA-4060-C463-F78FA09D23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B5E335-E5D9-8F98-0AA0-55393A6C61FE}"/>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94537AB1-4E05-EF0F-B1E3-56BCD18A3C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B422AB-8651-0CBD-4566-7230BEA3D903}"/>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87078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9F5D-CED1-60E5-BA97-98E98360D1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ECBAEA-F3CE-5B79-CA5E-2A1BF8FC3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6854A8-4041-1971-5A13-09E4EBA38A31}"/>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ADDCA84B-D82B-5649-48FA-3B356E14F7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8C65C-CFE3-1C82-1BD9-E3AF421054D6}"/>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2215939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A3D7-85B7-A978-412A-7BA8EB5C44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CB0008A-854F-A2F7-201E-DA1140B6D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505578-1BB9-D1FA-ECA8-463196B79A24}"/>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4C304D8E-EAF9-1BF4-5BF7-01C55E5694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58192F-216D-FA70-5245-6718E85D1672}"/>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3568264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3B9-60BB-D33A-80A9-64E028F7B7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A9F1B5-B447-0183-9C35-7382E5824D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AD976A7-B8F0-7FAF-BA92-9172CCC71E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A42F3B-3DED-4731-4995-DD3CB972E987}"/>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6" name="Footer Placeholder 5">
            <a:extLst>
              <a:ext uri="{FF2B5EF4-FFF2-40B4-BE49-F238E27FC236}">
                <a16:creationId xmlns:a16="http://schemas.microsoft.com/office/drawing/2014/main" id="{552E986F-3B3C-368E-81B8-F78E67CB4E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6F1E6A-A3AB-EDBA-9556-15AE46909F20}"/>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64536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DBA54-2B53-DE3D-79A1-0633DAA2E3C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653701-DCC8-29F5-53E8-04E77375F6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3E3C66-E864-6F41-6CB6-49F4C4460E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CCE192-2468-59AF-BB21-76455DF2D7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B09A83-E9D8-AD3F-D5C6-54D3ADA03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4B079E-0CA3-B82D-8D36-6D3BEBD8974C}"/>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8" name="Footer Placeholder 7">
            <a:extLst>
              <a:ext uri="{FF2B5EF4-FFF2-40B4-BE49-F238E27FC236}">
                <a16:creationId xmlns:a16="http://schemas.microsoft.com/office/drawing/2014/main" id="{7543FD06-08B8-84ED-64E5-FD0D5A03EC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C21375-7CDF-4759-8CCD-D0C0D9523E48}"/>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3929656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D34C-3189-C3B5-2C32-80695C92E2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79ABA73-E3AB-32C3-61BE-BA95A428D9B6}"/>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4" name="Footer Placeholder 3">
            <a:extLst>
              <a:ext uri="{FF2B5EF4-FFF2-40B4-BE49-F238E27FC236}">
                <a16:creationId xmlns:a16="http://schemas.microsoft.com/office/drawing/2014/main" id="{E9290462-6380-E90D-A660-F7891674D95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1E6CDD-918C-5FBA-0146-B3C8EC049A7A}"/>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295278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49F1A-0D3F-DF22-CB83-67C61AE4D4A2}"/>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3" name="Footer Placeholder 2">
            <a:extLst>
              <a:ext uri="{FF2B5EF4-FFF2-40B4-BE49-F238E27FC236}">
                <a16:creationId xmlns:a16="http://schemas.microsoft.com/office/drawing/2014/main" id="{9B52ADB3-4D57-6A40-3F13-29C7CCC4BE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4807D1-E733-02B7-8601-C5462D99B183}"/>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242342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C6C6-861F-D944-26CA-6F5EBA2D13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02D23E-6C57-B42F-DD7D-C0582F8864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2EE6C4-B011-4358-44F3-0F115887F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0B5534-571E-B102-0836-197EEB11E7B2}"/>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6" name="Footer Placeholder 5">
            <a:extLst>
              <a:ext uri="{FF2B5EF4-FFF2-40B4-BE49-F238E27FC236}">
                <a16:creationId xmlns:a16="http://schemas.microsoft.com/office/drawing/2014/main" id="{ED00CCC1-F26A-BCD8-662C-384C218CB5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E6BDF8-AC64-0E50-525E-D4B1101DE330}"/>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1833268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AECC-213D-7878-81D6-D79E55916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108947-DEE9-7BE2-D67D-DD52D0187C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7FBC38-393B-6197-A6BF-0FAF534484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CB05C0-BB8F-65D0-3522-6C4B6CE7CCE5}"/>
              </a:ext>
            </a:extLst>
          </p:cNvPr>
          <p:cNvSpPr>
            <a:spLocks noGrp="1"/>
          </p:cNvSpPr>
          <p:nvPr>
            <p:ph type="dt" sz="half" idx="10"/>
          </p:nvPr>
        </p:nvSpPr>
        <p:spPr/>
        <p:txBody>
          <a:bodyPr/>
          <a:lstStyle/>
          <a:p>
            <a:fld id="{49623565-0A80-4A77-8F75-DCC3AF269D26}" type="datetimeFigureOut">
              <a:rPr lang="en-IN" smtClean="0"/>
              <a:t>21-04-2023</a:t>
            </a:fld>
            <a:endParaRPr lang="en-IN"/>
          </a:p>
        </p:txBody>
      </p:sp>
      <p:sp>
        <p:nvSpPr>
          <p:cNvPr id="6" name="Footer Placeholder 5">
            <a:extLst>
              <a:ext uri="{FF2B5EF4-FFF2-40B4-BE49-F238E27FC236}">
                <a16:creationId xmlns:a16="http://schemas.microsoft.com/office/drawing/2014/main" id="{C0460D0E-1745-4EA1-9AB8-1FAEA6627D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C661A5-3AD5-E84F-D714-B71D17BCF5A4}"/>
              </a:ext>
            </a:extLst>
          </p:cNvPr>
          <p:cNvSpPr>
            <a:spLocks noGrp="1"/>
          </p:cNvSpPr>
          <p:nvPr>
            <p:ph type="sldNum" sz="quarter" idx="12"/>
          </p:nvPr>
        </p:nvSpPr>
        <p:spPr/>
        <p:txBody>
          <a:bodyPr/>
          <a:lstStyle/>
          <a:p>
            <a:fld id="{DCA09E7B-E87F-4988-BF32-FBDCBDC45D68}" type="slidenum">
              <a:rPr lang="en-IN" smtClean="0"/>
              <a:t>‹#›</a:t>
            </a:fld>
            <a:endParaRPr lang="en-IN"/>
          </a:p>
        </p:txBody>
      </p:sp>
    </p:spTree>
    <p:extLst>
      <p:ext uri="{BB962C8B-B14F-4D97-AF65-F5344CB8AC3E}">
        <p14:creationId xmlns:p14="http://schemas.microsoft.com/office/powerpoint/2010/main" val="328759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295E05-4546-041D-D696-EDFBBE1D8B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45B5E6-F5CD-2FE9-0A36-FE7B637F67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4D0C84-7EF8-2C09-D05A-4FB9F31BDF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623565-0A80-4A77-8F75-DCC3AF269D26}" type="datetimeFigureOut">
              <a:rPr lang="en-IN" smtClean="0"/>
              <a:t>21-04-2023</a:t>
            </a:fld>
            <a:endParaRPr lang="en-IN"/>
          </a:p>
        </p:txBody>
      </p:sp>
      <p:sp>
        <p:nvSpPr>
          <p:cNvPr id="5" name="Footer Placeholder 4">
            <a:extLst>
              <a:ext uri="{FF2B5EF4-FFF2-40B4-BE49-F238E27FC236}">
                <a16:creationId xmlns:a16="http://schemas.microsoft.com/office/drawing/2014/main" id="{30007B63-A382-4D83-1FBC-D969C06CB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9F51803-53E2-BC9B-E9AD-06861FEB6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A09E7B-E87F-4988-BF32-FBDCBDC45D68}" type="slidenum">
              <a:rPr lang="en-IN" smtClean="0"/>
              <a:t>‹#›</a:t>
            </a:fld>
            <a:endParaRPr lang="en-IN"/>
          </a:p>
        </p:txBody>
      </p:sp>
    </p:spTree>
    <p:extLst>
      <p:ext uri="{BB962C8B-B14F-4D97-AF65-F5344CB8AC3E}">
        <p14:creationId xmlns:p14="http://schemas.microsoft.com/office/powerpoint/2010/main" val="2923651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hyperlink" Target="https://uruit.com/blog/soccer-and-machine-learning-tutorial/#23_Support_Vector_Regression" TargetMode="External"/><Relationship Id="rId2" Type="http://schemas.openxmlformats.org/officeDocument/2006/relationships/hyperlink" Target="https://www.kaggle.com/datasets/stefanoleone992/fifa-23-complete-player-dataset" TargetMode="External"/><Relationship Id="rId1" Type="http://schemas.openxmlformats.org/officeDocument/2006/relationships/slideLayout" Target="../slideLayouts/slideLayout2.xml"/><Relationship Id="rId4" Type="http://schemas.openxmlformats.org/officeDocument/2006/relationships/hyperlink" Target="https://www.kaggle.com/code/eugeniyosetrov/end-to-end-house-prediction-with-98-r2-scor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4CF8E-8D54-A306-6842-605FB2BF6AC9}"/>
              </a:ext>
            </a:extLst>
          </p:cNvPr>
          <p:cNvSpPr>
            <a:spLocks noGrp="1"/>
          </p:cNvSpPr>
          <p:nvPr>
            <p:ph type="ctrTitle"/>
          </p:nvPr>
        </p:nvSpPr>
        <p:spPr>
          <a:xfrm>
            <a:off x="5297762" y="640080"/>
            <a:ext cx="6251110" cy="3566160"/>
          </a:xfrm>
        </p:spPr>
        <p:txBody>
          <a:bodyPr anchor="b">
            <a:normAutofit/>
          </a:bodyPr>
          <a:lstStyle/>
          <a:p>
            <a:pPr algn="l"/>
            <a:r>
              <a:rPr lang="en-US" sz="5400" b="1" dirty="0">
                <a:latin typeface="Times"/>
                <a:ea typeface="Times New Roman" panose="02020603050405020304" pitchFamily="18" charset="0"/>
              </a:rPr>
              <a:t>FIFA EDA and Player’s Rating Prediction</a:t>
            </a:r>
            <a:endParaRPr lang="en-IN" sz="5400" b="1" dirty="0"/>
          </a:p>
        </p:txBody>
      </p:sp>
      <p:sp>
        <p:nvSpPr>
          <p:cNvPr id="3" name="Subtitle 2">
            <a:extLst>
              <a:ext uri="{FF2B5EF4-FFF2-40B4-BE49-F238E27FC236}">
                <a16:creationId xmlns:a16="http://schemas.microsoft.com/office/drawing/2014/main" id="{828D9010-9186-D19A-681B-A027CEA6C611}"/>
              </a:ext>
            </a:extLst>
          </p:cNvPr>
          <p:cNvSpPr>
            <a:spLocks noGrp="1"/>
          </p:cNvSpPr>
          <p:nvPr>
            <p:ph type="subTitle" idx="1"/>
          </p:nvPr>
        </p:nvSpPr>
        <p:spPr>
          <a:xfrm>
            <a:off x="5297760" y="4636008"/>
            <a:ext cx="6251111" cy="1572768"/>
          </a:xfrm>
        </p:spPr>
        <p:txBody>
          <a:bodyPr>
            <a:normAutofit/>
          </a:bodyPr>
          <a:lstStyle/>
          <a:p>
            <a:pPr algn="l"/>
            <a:r>
              <a:rPr lang="en-IN" b="1" dirty="0"/>
              <a:t>TEAM 1</a:t>
            </a:r>
          </a:p>
          <a:p>
            <a:pPr algn="l"/>
            <a:r>
              <a:rPr lang="en-IN" dirty="0"/>
              <a:t>Divyesh Rajput</a:t>
            </a:r>
          </a:p>
          <a:p>
            <a:pPr algn="l"/>
            <a:r>
              <a:rPr lang="en-IN" dirty="0" err="1"/>
              <a:t>Vrushank</a:t>
            </a:r>
            <a:r>
              <a:rPr lang="en-IN" dirty="0"/>
              <a:t> Hiremath</a:t>
            </a:r>
          </a:p>
        </p:txBody>
      </p:sp>
      <p:pic>
        <p:nvPicPr>
          <p:cNvPr id="6" name="Picture 5" descr="A person in a football uniform kicking a football ball&#10;&#10;Description automatically generated with low confidence">
            <a:extLst>
              <a:ext uri="{FF2B5EF4-FFF2-40B4-BE49-F238E27FC236}">
                <a16:creationId xmlns:a16="http://schemas.microsoft.com/office/drawing/2014/main" id="{F96EE84C-A85D-B404-FB5B-62A7BE549EF1}"/>
              </a:ext>
            </a:extLst>
          </p:cNvPr>
          <p:cNvPicPr>
            <a:picLocks noChangeAspect="1"/>
          </p:cNvPicPr>
          <p:nvPr/>
        </p:nvPicPr>
        <p:blipFill rotWithShape="1">
          <a:blip r:embed="rId2">
            <a:extLst>
              <a:ext uri="{28A0092B-C50C-407E-A947-70E740481C1C}">
                <a14:useLocalDpi xmlns:a14="http://schemas.microsoft.com/office/drawing/2010/main" val="0"/>
              </a:ext>
            </a:extLst>
          </a:blip>
          <a:srcRect r="-1" b="170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7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770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4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48F8CB-22D2-C25D-7AAF-9E8904733E8D}"/>
              </a:ext>
            </a:extLst>
          </p:cNvPr>
          <p:cNvPicPr>
            <a:picLocks noChangeAspect="1"/>
          </p:cNvPicPr>
          <p:nvPr/>
        </p:nvPicPr>
        <p:blipFill>
          <a:blip r:embed="rId2"/>
          <a:stretch>
            <a:fillRect/>
          </a:stretch>
        </p:blipFill>
        <p:spPr>
          <a:xfrm>
            <a:off x="1529551" y="643467"/>
            <a:ext cx="9132897" cy="5052483"/>
          </a:xfrm>
          <a:prstGeom prst="rect">
            <a:avLst/>
          </a:prstGeom>
        </p:spPr>
      </p:pic>
      <p:sp>
        <p:nvSpPr>
          <p:cNvPr id="7" name="TextBox 6">
            <a:extLst>
              <a:ext uri="{FF2B5EF4-FFF2-40B4-BE49-F238E27FC236}">
                <a16:creationId xmlns:a16="http://schemas.microsoft.com/office/drawing/2014/main" id="{3E4E3C38-50F2-21D6-2545-6598D5697DC9}"/>
              </a:ext>
            </a:extLst>
          </p:cNvPr>
          <p:cNvSpPr txBox="1"/>
          <p:nvPr/>
        </p:nvSpPr>
        <p:spPr>
          <a:xfrm>
            <a:off x="668783" y="5612815"/>
            <a:ext cx="10854431" cy="646331"/>
          </a:xfrm>
          <a:prstGeom prst="rect">
            <a:avLst/>
          </a:prstGeom>
          <a:noFill/>
        </p:spPr>
        <p:txBody>
          <a:bodyPr wrap="square">
            <a:spAutoFit/>
          </a:bodyPr>
          <a:lstStyle/>
          <a:p>
            <a:r>
              <a:rPr lang="en-US" b="0" dirty="0">
                <a:effectLst/>
                <a:latin typeface="Inter"/>
              </a:rPr>
              <a:t>The highest average rating a lineup has ever had was Barcelona in FIFA 19, with an average player attribute in the 11-man lineup of 87.9, even higher than Liverpool in FIFA 21 (87.4 average player rating in the best lineup).</a:t>
            </a:r>
            <a:endParaRPr lang="en-IN" dirty="0"/>
          </a:p>
        </p:txBody>
      </p:sp>
    </p:spTree>
    <p:extLst>
      <p:ext uri="{BB962C8B-B14F-4D97-AF65-F5344CB8AC3E}">
        <p14:creationId xmlns:p14="http://schemas.microsoft.com/office/powerpoint/2010/main" val="309196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477FFF7-0F11-6264-2479-2D44F4B415A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Correlation Matrix </a:t>
            </a:r>
          </a:p>
        </p:txBody>
      </p:sp>
      <p:pic>
        <p:nvPicPr>
          <p:cNvPr id="1026" name="Picture 2">
            <a:extLst>
              <a:ext uri="{FF2B5EF4-FFF2-40B4-BE49-F238E27FC236}">
                <a16:creationId xmlns:a16="http://schemas.microsoft.com/office/drawing/2014/main" id="{A85637B9-0689-F0A6-97BD-4947906386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43840" y="109329"/>
            <a:ext cx="8048160" cy="674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80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712BC7-2A3F-8BCF-E151-709F417B43E3}"/>
              </a:ext>
            </a:extLst>
          </p:cNvPr>
          <p:cNvSpPr>
            <a:spLocks noGrp="1"/>
          </p:cNvSpPr>
          <p:nvPr>
            <p:ph type="title"/>
          </p:nvPr>
        </p:nvSpPr>
        <p:spPr>
          <a:xfrm>
            <a:off x="589560" y="856180"/>
            <a:ext cx="4560584" cy="1128068"/>
          </a:xfrm>
        </p:spPr>
        <p:txBody>
          <a:bodyPr anchor="ctr">
            <a:normAutofit/>
          </a:bodyPr>
          <a:lstStyle/>
          <a:p>
            <a:r>
              <a:rPr lang="en-IN" sz="4000" dirty="0"/>
              <a:t>Data Pre-processing</a:t>
            </a:r>
          </a:p>
        </p:txBody>
      </p:sp>
      <p:grpSp>
        <p:nvGrpSpPr>
          <p:cNvPr id="34" name="Group 3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5"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39084F-933F-D8F7-52CA-DDB9F23CCF85}"/>
              </a:ext>
            </a:extLst>
          </p:cNvPr>
          <p:cNvSpPr>
            <a:spLocks noGrp="1"/>
          </p:cNvSpPr>
          <p:nvPr>
            <p:ph idx="1"/>
          </p:nvPr>
        </p:nvSpPr>
        <p:spPr>
          <a:xfrm>
            <a:off x="590719" y="2330505"/>
            <a:ext cx="4559425" cy="3979585"/>
          </a:xfrm>
        </p:spPr>
        <p:txBody>
          <a:bodyPr anchor="ctr">
            <a:normAutofit/>
          </a:bodyPr>
          <a:lstStyle/>
          <a:p>
            <a:pPr marL="342900" marR="0" lvl="0" indent="-342900">
              <a:spcBef>
                <a:spcPts val="0"/>
              </a:spcBef>
              <a:spcAft>
                <a:spcPts val="0"/>
              </a:spcAft>
              <a:buFont typeface="Symbol" pitchFamily="2" charset="2"/>
              <a:buChar char=""/>
            </a:pPr>
            <a:r>
              <a:rPr lang="en-IN" sz="1600">
                <a:effectLst/>
                <a:ea typeface="Calibri" panose="020F0502020204030204" pitchFamily="34" charset="0"/>
                <a:cs typeface="Times New Roman" panose="02020603050405020304" pitchFamily="18" charset="0"/>
              </a:rPr>
              <a:t>The dataset was already pre-processed and partially cleaned by the data provider.</a:t>
            </a:r>
            <a:endParaRPr lang="en-US" sz="16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IN" sz="1600">
                <a:effectLst/>
                <a:ea typeface="Calibri" panose="020F0502020204030204" pitchFamily="34" charset="0"/>
                <a:cs typeface="Times New Roman" panose="02020603050405020304" pitchFamily="18" charset="0"/>
              </a:rPr>
              <a:t>Some columns that were not relevant to the analysis were removed to reduce the dataset size and complexity.</a:t>
            </a:r>
            <a:endParaRPr lang="en-US" sz="16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IN" sz="1600">
                <a:effectLst/>
                <a:ea typeface="Calibri" panose="020F0502020204030204" pitchFamily="34" charset="0"/>
                <a:cs typeface="Times New Roman" panose="02020603050405020304" pitchFamily="18" charset="0"/>
              </a:rPr>
              <a:t>Missing values in the dataset were replaced with 0, if the missing values meant that the player did not have a certain attribute or skill.</a:t>
            </a:r>
            <a:endParaRPr lang="en-US" sz="16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IN" sz="1600">
                <a:effectLst/>
                <a:ea typeface="Calibri" panose="020F0502020204030204" pitchFamily="34" charset="0"/>
                <a:cs typeface="Times New Roman" panose="02020603050405020304" pitchFamily="18" charset="0"/>
              </a:rPr>
              <a:t>The data was checked for duplicates and any duplicate entries were removed to avoid any biases in the analysis.</a:t>
            </a:r>
            <a:endParaRPr lang="en-US" sz="16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IN" sz="1600">
                <a:effectLst/>
                <a:ea typeface="Calibri" panose="020F0502020204030204" pitchFamily="34" charset="0"/>
                <a:cs typeface="Times New Roman" panose="02020603050405020304" pitchFamily="18" charset="0"/>
              </a:rPr>
              <a:t>The dataset was further filtered to include only the players who have played at least one international match, to focus the analysis on the best players in the world.</a:t>
            </a:r>
            <a:endParaRPr lang="en-US" sz="160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itchFamily="2" charset="2"/>
              <a:buChar char=""/>
            </a:pPr>
            <a:r>
              <a:rPr lang="en-IN" sz="1600">
                <a:effectLst/>
                <a:ea typeface="Calibri" panose="020F0502020204030204" pitchFamily="34" charset="0"/>
                <a:cs typeface="Times New Roman" panose="02020603050405020304" pitchFamily="18" charset="0"/>
              </a:rPr>
              <a:t>The final pre-processed dataset was then used for further analysis and modelling.</a:t>
            </a:r>
            <a:endParaRPr lang="en-US" sz="1600">
              <a:effectLst/>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11" descr="Illuminated server room panel">
            <a:extLst>
              <a:ext uri="{FF2B5EF4-FFF2-40B4-BE49-F238E27FC236}">
                <a16:creationId xmlns:a16="http://schemas.microsoft.com/office/drawing/2014/main" id="{A1C9FF53-5F95-387A-DC8A-22DB9ADFABA6}"/>
              </a:ext>
            </a:extLst>
          </p:cNvPr>
          <p:cNvPicPr>
            <a:picLocks noChangeAspect="1"/>
          </p:cNvPicPr>
          <p:nvPr/>
        </p:nvPicPr>
        <p:blipFill rotWithShape="1">
          <a:blip r:embed="rId2"/>
          <a:srcRect l="11903" r="19240" b="1"/>
          <a:stretch/>
        </p:blipFill>
        <p:spPr>
          <a:xfrm>
            <a:off x="5977788" y="799352"/>
            <a:ext cx="5425410" cy="5259296"/>
          </a:xfrm>
          <a:prstGeom prst="rect">
            <a:avLst/>
          </a:prstGeom>
        </p:spPr>
      </p:pic>
    </p:spTree>
    <p:extLst>
      <p:ext uri="{BB962C8B-B14F-4D97-AF65-F5344CB8AC3E}">
        <p14:creationId xmlns:p14="http://schemas.microsoft.com/office/powerpoint/2010/main" val="140036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006BA-5B47-42A6-456F-DAEEB1E47FDF}"/>
              </a:ext>
            </a:extLst>
          </p:cNvPr>
          <p:cNvSpPr>
            <a:spLocks noGrp="1"/>
          </p:cNvSpPr>
          <p:nvPr>
            <p:ph type="title"/>
          </p:nvPr>
        </p:nvSpPr>
        <p:spPr>
          <a:xfrm>
            <a:off x="640080" y="325369"/>
            <a:ext cx="4368602" cy="1956841"/>
          </a:xfrm>
        </p:spPr>
        <p:txBody>
          <a:bodyPr anchor="b">
            <a:normAutofit/>
          </a:bodyPr>
          <a:lstStyle/>
          <a:p>
            <a:r>
              <a:rPr lang="en-US" sz="5000"/>
              <a:t>Training And Testing Dataset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BF86016B-DEF8-A005-B475-EA6A8265EB51}"/>
              </a:ext>
            </a:extLst>
          </p:cNvPr>
          <p:cNvSpPr>
            <a:spLocks noGrp="1"/>
          </p:cNvSpPr>
          <p:nvPr>
            <p:ph idx="1"/>
          </p:nvPr>
        </p:nvSpPr>
        <p:spPr>
          <a:xfrm>
            <a:off x="640080" y="2872899"/>
            <a:ext cx="4243589" cy="3320668"/>
          </a:xfrm>
        </p:spPr>
        <p:txBody>
          <a:bodyPr>
            <a:normAutofit/>
          </a:bodyPr>
          <a:lstStyle/>
          <a:p>
            <a:r>
              <a:rPr lang="en-US" sz="2000" dirty="0"/>
              <a:t>Two </a:t>
            </a:r>
            <a:r>
              <a:rPr lang="en-US" sz="2000" dirty="0" err="1"/>
              <a:t>Dataframes</a:t>
            </a:r>
            <a:r>
              <a:rPr lang="en-US" sz="2000" dirty="0"/>
              <a:t> are created by splitting dataset.</a:t>
            </a:r>
          </a:p>
          <a:p>
            <a:r>
              <a:rPr lang="en-US" sz="2000" dirty="0"/>
              <a:t>Training set contains data from 2015-2022 i.e., FIFA version 15 – 22.</a:t>
            </a:r>
          </a:p>
          <a:p>
            <a:r>
              <a:rPr lang="en-US" sz="2000" dirty="0"/>
              <a:t>Testing set contains data of 2023.</a:t>
            </a:r>
          </a:p>
          <a:p>
            <a:r>
              <a:rPr lang="en-US" sz="2000" b="0" i="0" u="none" strike="noStrike" dirty="0">
                <a:effectLst/>
                <a:latin typeface="Söhne"/>
              </a:rPr>
              <a:t>This ensures that the machine learning model learns to generalize well, and that the evaluation of the model's performance is accurate.</a:t>
            </a:r>
            <a:r>
              <a:rPr lang="en-US" sz="2000" dirty="0"/>
              <a:t> </a:t>
            </a:r>
          </a:p>
        </p:txBody>
      </p:sp>
      <p:pic>
        <p:nvPicPr>
          <p:cNvPr id="5" name="Picture 4" descr="Magnifying glass showing decling performance">
            <a:extLst>
              <a:ext uri="{FF2B5EF4-FFF2-40B4-BE49-F238E27FC236}">
                <a16:creationId xmlns:a16="http://schemas.microsoft.com/office/drawing/2014/main" id="{D6A6DD5A-4E4E-011C-A6C5-50CC4245B92B}"/>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15174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ACB93F-63E4-9322-7EEE-35B269278D6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4200" kern="1200">
                <a:solidFill>
                  <a:schemeClr val="tx1"/>
                </a:solidFill>
                <a:latin typeface="+mj-lt"/>
                <a:ea typeface="+mj-ea"/>
                <a:cs typeface="+mj-cs"/>
              </a:rPr>
              <a:t>Data Pre-Processing continued…</a:t>
            </a:r>
          </a:p>
        </p:txBody>
      </p:sp>
      <p:sp>
        <p:nvSpPr>
          <p:cNvPr id="3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53C6AB7-0778-CD43-4E79-B3F97881F169}"/>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Outliers are data points that are significantly different from other data points in a dataset. Outliers can be caused by various factors such as measurement errors, data entry errors, or rare events.</a:t>
            </a:r>
          </a:p>
          <a:p>
            <a:pPr indent="-228600">
              <a:lnSpc>
                <a:spcPct val="90000"/>
              </a:lnSpc>
              <a:spcAft>
                <a:spcPts val="600"/>
              </a:spcAft>
              <a:buFont typeface="Arial" panose="020B0604020202020204" pitchFamily="34" charset="0"/>
              <a:buChar char="•"/>
            </a:pPr>
            <a:r>
              <a:rPr lang="en-US" sz="2200"/>
              <a:t>Removing Insignificant columns</a:t>
            </a:r>
          </a:p>
          <a:p>
            <a:pPr indent="-228600">
              <a:lnSpc>
                <a:spcPct val="90000"/>
              </a:lnSpc>
              <a:spcAft>
                <a:spcPts val="600"/>
              </a:spcAft>
              <a:buFont typeface="Arial" panose="020B0604020202020204" pitchFamily="34" charset="0"/>
              <a:buChar char="•"/>
            </a:pPr>
            <a:r>
              <a:rPr lang="en-US" sz="2200"/>
              <a:t>Feature Combining based on the correlation matrix </a:t>
            </a:r>
          </a:p>
          <a:p>
            <a:pPr indent="-228600">
              <a:lnSpc>
                <a:spcPct val="90000"/>
              </a:lnSpc>
              <a:spcAft>
                <a:spcPts val="600"/>
              </a:spcAft>
              <a:buFont typeface="Arial" panose="020B0604020202020204" pitchFamily="34" charset="0"/>
              <a:buChar char="•"/>
            </a:pPr>
            <a:endParaRPr lang="en-US" sz="2200" dirty="0"/>
          </a:p>
        </p:txBody>
      </p:sp>
      <p:pic>
        <p:nvPicPr>
          <p:cNvPr id="10" name="Picture 9">
            <a:extLst>
              <a:ext uri="{FF2B5EF4-FFF2-40B4-BE49-F238E27FC236}">
                <a16:creationId xmlns:a16="http://schemas.microsoft.com/office/drawing/2014/main" id="{BDC5BEE1-6E17-2451-2D5C-9F1234CEC1A7}"/>
              </a:ext>
            </a:extLst>
          </p:cNvPr>
          <p:cNvPicPr>
            <a:picLocks noChangeAspect="1"/>
          </p:cNvPicPr>
          <p:nvPr/>
        </p:nvPicPr>
        <p:blipFill>
          <a:blip r:embed="rId2"/>
          <a:stretch>
            <a:fillRect/>
          </a:stretch>
        </p:blipFill>
        <p:spPr>
          <a:xfrm>
            <a:off x="6099048" y="1996021"/>
            <a:ext cx="5458968" cy="2865957"/>
          </a:xfrm>
          <a:prstGeom prst="rect">
            <a:avLst/>
          </a:prstGeom>
        </p:spPr>
      </p:pic>
    </p:spTree>
    <p:extLst>
      <p:ext uri="{BB962C8B-B14F-4D97-AF65-F5344CB8AC3E}">
        <p14:creationId xmlns:p14="http://schemas.microsoft.com/office/powerpoint/2010/main" val="14992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01286-A136-5606-D477-B98DCED40FE6}"/>
              </a:ext>
            </a:extLst>
          </p:cNvPr>
          <p:cNvSpPr>
            <a:spLocks noGrp="1"/>
          </p:cNvSpPr>
          <p:nvPr>
            <p:ph type="title"/>
          </p:nvPr>
        </p:nvSpPr>
        <p:spPr>
          <a:xfrm>
            <a:off x="5297762" y="329184"/>
            <a:ext cx="6251110" cy="1783080"/>
          </a:xfrm>
        </p:spPr>
        <p:txBody>
          <a:bodyPr anchor="b">
            <a:normAutofit/>
          </a:bodyPr>
          <a:lstStyle/>
          <a:p>
            <a:r>
              <a:rPr lang="en-IN" sz="5400"/>
              <a:t>Machine Learning Models</a:t>
            </a:r>
          </a:p>
        </p:txBody>
      </p:sp>
      <p:pic>
        <p:nvPicPr>
          <p:cNvPr id="12" name="Picture 11" descr="Geometric shapes on a wooden background">
            <a:extLst>
              <a:ext uri="{FF2B5EF4-FFF2-40B4-BE49-F238E27FC236}">
                <a16:creationId xmlns:a16="http://schemas.microsoft.com/office/drawing/2014/main" id="{6D56515D-3E0B-7EF5-81CA-BFD410AF7DF1}"/>
              </a:ext>
            </a:extLst>
          </p:cNvPr>
          <p:cNvPicPr>
            <a:picLocks noChangeAspect="1"/>
          </p:cNvPicPr>
          <p:nvPr/>
        </p:nvPicPr>
        <p:blipFill rotWithShape="1">
          <a:blip r:embed="rId2"/>
          <a:srcRect l="20711" r="3395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A8C300-6724-87EB-7E0B-95A3285E2ABC}"/>
              </a:ext>
            </a:extLst>
          </p:cNvPr>
          <p:cNvSpPr>
            <a:spLocks noGrp="1"/>
          </p:cNvSpPr>
          <p:nvPr>
            <p:ph idx="1"/>
          </p:nvPr>
        </p:nvSpPr>
        <p:spPr>
          <a:xfrm>
            <a:off x="5297762" y="2706624"/>
            <a:ext cx="6251110" cy="3483864"/>
          </a:xfrm>
        </p:spPr>
        <p:txBody>
          <a:bodyPr>
            <a:normAutofit/>
          </a:bodyPr>
          <a:lstStyle/>
          <a:p>
            <a:pPr lvl="1"/>
            <a:r>
              <a:rPr lang="en-IN" sz="2200" dirty="0"/>
              <a:t>Simple Linear Regression</a:t>
            </a:r>
          </a:p>
          <a:p>
            <a:pPr marL="457200" lvl="1" indent="0">
              <a:buNone/>
            </a:pPr>
            <a:endParaRPr lang="en-IN" sz="2200" dirty="0"/>
          </a:p>
          <a:p>
            <a:pPr lvl="1"/>
            <a:r>
              <a:rPr lang="en-IN" sz="2200" dirty="0"/>
              <a:t>Decision Tree Regressor</a:t>
            </a:r>
          </a:p>
          <a:p>
            <a:pPr marL="457200" lvl="1" indent="0">
              <a:buNone/>
            </a:pPr>
            <a:endParaRPr lang="en-IN" sz="2200" dirty="0"/>
          </a:p>
          <a:p>
            <a:pPr lvl="1"/>
            <a:r>
              <a:rPr lang="en-IN" sz="2200" dirty="0"/>
              <a:t>Random Forest Regression</a:t>
            </a:r>
          </a:p>
          <a:p>
            <a:pPr marL="457200" lvl="1" indent="0">
              <a:buNone/>
            </a:pPr>
            <a:endParaRPr lang="en-IN" sz="2200" dirty="0"/>
          </a:p>
          <a:p>
            <a:pPr marL="457200" lvl="1" indent="0">
              <a:buNone/>
            </a:pPr>
            <a:endParaRPr lang="en-IN" sz="2200" dirty="0"/>
          </a:p>
          <a:p>
            <a:pPr lvl="1"/>
            <a:endParaRPr lang="en-IN" sz="2200" dirty="0"/>
          </a:p>
          <a:p>
            <a:pPr lvl="1"/>
            <a:endParaRPr lang="en-IN" sz="2200" dirty="0"/>
          </a:p>
          <a:p>
            <a:pPr lvl="1"/>
            <a:endParaRPr lang="en-IN" sz="2200" dirty="0"/>
          </a:p>
          <a:p>
            <a:pPr lvl="1"/>
            <a:endParaRPr lang="en-IN" sz="2200" dirty="0"/>
          </a:p>
        </p:txBody>
      </p:sp>
    </p:spTree>
    <p:extLst>
      <p:ext uri="{BB962C8B-B14F-4D97-AF65-F5344CB8AC3E}">
        <p14:creationId xmlns:p14="http://schemas.microsoft.com/office/powerpoint/2010/main" val="354830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250E1-A8A8-DADB-8D3C-441BCBDADB97}"/>
              </a:ext>
            </a:extLst>
          </p:cNvPr>
          <p:cNvSpPr>
            <a:spLocks noGrp="1"/>
          </p:cNvSpPr>
          <p:nvPr>
            <p:ph type="title"/>
          </p:nvPr>
        </p:nvSpPr>
        <p:spPr>
          <a:xfrm>
            <a:off x="4654296" y="329184"/>
            <a:ext cx="6894576" cy="1783080"/>
          </a:xfrm>
        </p:spPr>
        <p:txBody>
          <a:bodyPr anchor="b">
            <a:normAutofit/>
          </a:bodyPr>
          <a:lstStyle/>
          <a:p>
            <a:r>
              <a:rPr lang="en-IN" sz="5400"/>
              <a:t>Regression: Simple Linear Regression</a:t>
            </a:r>
          </a:p>
        </p:txBody>
      </p:sp>
      <p:pic>
        <p:nvPicPr>
          <p:cNvPr id="21" name="Picture 11" descr="Stock market graph on display">
            <a:extLst>
              <a:ext uri="{FF2B5EF4-FFF2-40B4-BE49-F238E27FC236}">
                <a16:creationId xmlns:a16="http://schemas.microsoft.com/office/drawing/2014/main" id="{FE7EAEA3-70C4-A15D-04A1-62B084F32F49}"/>
              </a:ext>
            </a:extLst>
          </p:cNvPr>
          <p:cNvPicPr>
            <a:picLocks noChangeAspect="1"/>
          </p:cNvPicPr>
          <p:nvPr/>
        </p:nvPicPr>
        <p:blipFill rotWithShape="1">
          <a:blip r:embed="rId2"/>
          <a:srcRect l="45791" r="19936" b="-1"/>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12B11-3E29-D3A5-273D-600063AA3799}"/>
              </a:ext>
            </a:extLst>
          </p:cNvPr>
          <p:cNvSpPr>
            <a:spLocks noGrp="1"/>
          </p:cNvSpPr>
          <p:nvPr>
            <p:ph idx="1"/>
          </p:nvPr>
        </p:nvSpPr>
        <p:spPr>
          <a:xfrm>
            <a:off x="4654296" y="2706624"/>
            <a:ext cx="6894576" cy="3483864"/>
          </a:xfrm>
        </p:spPr>
        <p:txBody>
          <a:bodyPr>
            <a:normAutofit/>
          </a:bodyPr>
          <a:lstStyle/>
          <a:p>
            <a:r>
              <a:rPr lang="en-US" sz="2000" dirty="0"/>
              <a:t>Simple linear regression is used to estimate the relationship between two quantitative variables.</a:t>
            </a:r>
          </a:p>
          <a:p>
            <a:r>
              <a:rPr lang="en-US" sz="2000" dirty="0"/>
              <a:t>Linear regression is used to describe the relationship between variables by fitting a straight line to the observed data.</a:t>
            </a:r>
          </a:p>
          <a:p>
            <a:r>
              <a:rPr lang="en-US" sz="2000" dirty="0"/>
              <a:t>Assumptions:</a:t>
            </a:r>
          </a:p>
          <a:p>
            <a:pPr lvl="1"/>
            <a:r>
              <a:rPr lang="en-US" sz="2000" dirty="0"/>
              <a:t>Homogeneity of variance</a:t>
            </a:r>
          </a:p>
          <a:p>
            <a:pPr lvl="1"/>
            <a:r>
              <a:rPr lang="en-US" sz="2000" dirty="0"/>
              <a:t>Independence of observations</a:t>
            </a:r>
          </a:p>
          <a:p>
            <a:pPr lvl="1"/>
            <a:r>
              <a:rPr lang="en-US" sz="2000" dirty="0"/>
              <a:t>Normality</a:t>
            </a:r>
          </a:p>
          <a:p>
            <a:pPr lvl="1"/>
            <a:r>
              <a:rPr lang="en-US" sz="2000" dirty="0"/>
              <a:t>Linear relationship between independent and dependent variable.</a:t>
            </a:r>
          </a:p>
          <a:p>
            <a:endParaRPr lang="en-US" sz="2000" dirty="0"/>
          </a:p>
          <a:p>
            <a:endParaRPr lang="en-IN" sz="2000" dirty="0"/>
          </a:p>
        </p:txBody>
      </p:sp>
    </p:spTree>
    <p:extLst>
      <p:ext uri="{BB962C8B-B14F-4D97-AF65-F5344CB8AC3E}">
        <p14:creationId xmlns:p14="http://schemas.microsoft.com/office/powerpoint/2010/main" val="3209453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C8BF2-6F13-5FCC-A036-7B14481B615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Code Snippet</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2759730E-B507-5EA3-FA9B-6F6A404E6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911" y="2633472"/>
            <a:ext cx="8389129" cy="3586353"/>
          </a:xfrm>
          <a:prstGeom prst="rect">
            <a:avLst/>
          </a:prstGeom>
        </p:spPr>
      </p:pic>
    </p:spTree>
    <p:extLst>
      <p:ext uri="{BB962C8B-B14F-4D97-AF65-F5344CB8AC3E}">
        <p14:creationId xmlns:p14="http://schemas.microsoft.com/office/powerpoint/2010/main" val="1544408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0E7BF5-08DF-6544-197D-18815C6657BC}"/>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Ridge and Lasso Regression</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71C7BB90-3777-B6F2-B1BB-5EB889434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41" y="2642616"/>
            <a:ext cx="5505013" cy="3605784"/>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1B07BC59-7297-7DA7-57ED-F3B96823B4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4496" y="2625091"/>
            <a:ext cx="5614416" cy="3623309"/>
          </a:xfrm>
          <a:prstGeom prst="rect">
            <a:avLst/>
          </a:prstGeom>
        </p:spPr>
      </p:pic>
    </p:spTree>
    <p:extLst>
      <p:ext uri="{BB962C8B-B14F-4D97-AF65-F5344CB8AC3E}">
        <p14:creationId xmlns:p14="http://schemas.microsoft.com/office/powerpoint/2010/main" val="561770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7DF416-AA03-4B1E-861A-CD2B13F09A1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Analysis</a:t>
            </a:r>
          </a:p>
        </p:txBody>
      </p:sp>
      <p:pic>
        <p:nvPicPr>
          <p:cNvPr id="4" name="Picture 3" descr="Chart, scatter chart&#10;&#10;Description automatically generated">
            <a:extLst>
              <a:ext uri="{FF2B5EF4-FFF2-40B4-BE49-F238E27FC236}">
                <a16:creationId xmlns:a16="http://schemas.microsoft.com/office/drawing/2014/main" id="{6B71EF98-9BAA-8AA2-7344-A2F8CD7F7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893473"/>
            <a:ext cx="6553545" cy="5078996"/>
          </a:xfrm>
          <a:prstGeom prst="rect">
            <a:avLst/>
          </a:prstGeom>
        </p:spPr>
      </p:pic>
    </p:spTree>
    <p:extLst>
      <p:ext uri="{BB962C8B-B14F-4D97-AF65-F5344CB8AC3E}">
        <p14:creationId xmlns:p14="http://schemas.microsoft.com/office/powerpoint/2010/main" val="69495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5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1AC981-A4F2-BBA4-DA02-CD82739C6862}"/>
              </a:ext>
            </a:extLst>
          </p:cNvPr>
          <p:cNvSpPr>
            <a:spLocks noGrp="1"/>
          </p:cNvSpPr>
          <p:nvPr>
            <p:ph type="title"/>
          </p:nvPr>
        </p:nvSpPr>
        <p:spPr>
          <a:xfrm>
            <a:off x="1371597" y="348865"/>
            <a:ext cx="10044023" cy="877729"/>
          </a:xfrm>
        </p:spPr>
        <p:txBody>
          <a:bodyPr anchor="ctr">
            <a:normAutofit/>
          </a:bodyPr>
          <a:lstStyle/>
          <a:p>
            <a:r>
              <a:rPr lang="en-IN" sz="4000">
                <a:solidFill>
                  <a:srgbClr val="FFFFFF"/>
                </a:solidFill>
              </a:rPr>
              <a:t>Contents </a:t>
            </a:r>
          </a:p>
        </p:txBody>
      </p:sp>
      <p:graphicFrame>
        <p:nvGraphicFramePr>
          <p:cNvPr id="12" name="Content Placeholder 2">
            <a:extLst>
              <a:ext uri="{FF2B5EF4-FFF2-40B4-BE49-F238E27FC236}">
                <a16:creationId xmlns:a16="http://schemas.microsoft.com/office/drawing/2014/main" id="{26373BA4-C45C-FADF-A5C3-E0D71D900D12}"/>
              </a:ext>
            </a:extLst>
          </p:cNvPr>
          <p:cNvGraphicFramePr>
            <a:graphicFrameLocks noGrp="1"/>
          </p:cNvGraphicFramePr>
          <p:nvPr>
            <p:ph idx="1"/>
            <p:extLst>
              <p:ext uri="{D42A27DB-BD31-4B8C-83A1-F6EECF244321}">
                <p14:modId xmlns:p14="http://schemas.microsoft.com/office/powerpoint/2010/main" val="30014779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4500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250E1-A8A8-DADB-8D3C-441BCBDADB97}"/>
              </a:ext>
            </a:extLst>
          </p:cNvPr>
          <p:cNvSpPr>
            <a:spLocks noGrp="1"/>
          </p:cNvSpPr>
          <p:nvPr>
            <p:ph type="title"/>
          </p:nvPr>
        </p:nvSpPr>
        <p:spPr>
          <a:xfrm>
            <a:off x="630936" y="640080"/>
            <a:ext cx="4818888" cy="1481328"/>
          </a:xfrm>
        </p:spPr>
        <p:txBody>
          <a:bodyPr anchor="b">
            <a:normAutofit/>
          </a:bodyPr>
          <a:lstStyle/>
          <a:p>
            <a:r>
              <a:rPr lang="en-IN" sz="4200"/>
              <a:t>Regression: Random Forest Regression</a:t>
            </a:r>
          </a:p>
        </p:txBody>
      </p:sp>
      <p:sp>
        <p:nvSpPr>
          <p:cNvPr id="4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12B11-3E29-D3A5-273D-600063AA3799}"/>
              </a:ext>
            </a:extLst>
          </p:cNvPr>
          <p:cNvSpPr>
            <a:spLocks noGrp="1"/>
          </p:cNvSpPr>
          <p:nvPr>
            <p:ph idx="1"/>
          </p:nvPr>
        </p:nvSpPr>
        <p:spPr>
          <a:xfrm>
            <a:off x="630936" y="2660904"/>
            <a:ext cx="4818888" cy="3547872"/>
          </a:xfrm>
        </p:spPr>
        <p:txBody>
          <a:bodyPr anchor="t">
            <a:normAutofit/>
          </a:bodyPr>
          <a:lstStyle/>
          <a:p>
            <a:r>
              <a:rPr lang="en-IN" sz="2200"/>
              <a:t>Random Forest Regression creates multiple decision trees using a technique called Bagging.</a:t>
            </a:r>
          </a:p>
          <a:p>
            <a:pPr marL="0" indent="0">
              <a:buNone/>
            </a:pPr>
            <a:endParaRPr lang="en-IN" sz="2200">
              <a:cs typeface="Calibri" panose="020F0502020204030204"/>
            </a:endParaRPr>
          </a:p>
          <a:p>
            <a:r>
              <a:rPr lang="en-IN" sz="2200"/>
              <a:t>Bagging involves training all the decision trees on a different data samples.</a:t>
            </a:r>
            <a:endParaRPr lang="en-IN" sz="2200">
              <a:cs typeface="Calibri" panose="020F0502020204030204"/>
            </a:endParaRPr>
          </a:p>
          <a:p>
            <a:endParaRPr lang="en-IN" sz="2200"/>
          </a:p>
        </p:txBody>
      </p:sp>
      <p:pic>
        <p:nvPicPr>
          <p:cNvPr id="5" name="Picture 4">
            <a:extLst>
              <a:ext uri="{FF2B5EF4-FFF2-40B4-BE49-F238E27FC236}">
                <a16:creationId xmlns:a16="http://schemas.microsoft.com/office/drawing/2014/main" id="{2155313E-97CC-F9BF-BA96-FA342262033E}"/>
              </a:ext>
            </a:extLst>
          </p:cNvPr>
          <p:cNvPicPr>
            <a:picLocks noChangeAspect="1"/>
          </p:cNvPicPr>
          <p:nvPr/>
        </p:nvPicPr>
        <p:blipFill rotWithShape="1">
          <a:blip r:embed="rId2"/>
          <a:srcRect l="10269" r="1465"/>
          <a:stretch/>
        </p:blipFill>
        <p:spPr>
          <a:xfrm>
            <a:off x="6099048" y="707741"/>
            <a:ext cx="5458968" cy="5442517"/>
          </a:xfrm>
          <a:prstGeom prst="rect">
            <a:avLst/>
          </a:prstGeom>
        </p:spPr>
      </p:pic>
    </p:spTree>
    <p:extLst>
      <p:ext uri="{BB962C8B-B14F-4D97-AF65-F5344CB8AC3E}">
        <p14:creationId xmlns:p14="http://schemas.microsoft.com/office/powerpoint/2010/main" val="2991892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3DA3F-EE34-2C05-4BA9-880F6D417ADE}"/>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Code Snippet</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44F96FF3-8150-92E0-5925-B062914AB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59" y="2633472"/>
            <a:ext cx="10626233" cy="3586353"/>
          </a:xfrm>
          <a:prstGeom prst="rect">
            <a:avLst/>
          </a:prstGeom>
        </p:spPr>
      </p:pic>
    </p:spTree>
    <p:extLst>
      <p:ext uri="{BB962C8B-B14F-4D97-AF65-F5344CB8AC3E}">
        <p14:creationId xmlns:p14="http://schemas.microsoft.com/office/powerpoint/2010/main" val="61352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48CCF-019D-627F-3EB8-E1C08EA032D3}"/>
              </a:ext>
            </a:extLst>
          </p:cNvPr>
          <p:cNvSpPr>
            <a:spLocks noGrp="1"/>
          </p:cNvSpPr>
          <p:nvPr>
            <p:ph type="title"/>
          </p:nvPr>
        </p:nvSpPr>
        <p:spPr>
          <a:xfrm>
            <a:off x="838201" y="643467"/>
            <a:ext cx="3888526" cy="1800526"/>
          </a:xfrm>
        </p:spPr>
        <p:txBody>
          <a:bodyPr>
            <a:normAutofit/>
          </a:bodyPr>
          <a:lstStyle/>
          <a:p>
            <a:r>
              <a:rPr lang="en-IN" sz="4100"/>
              <a:t>Regression: Decision Tree Regressor</a:t>
            </a:r>
          </a:p>
        </p:txBody>
      </p:sp>
      <p:sp>
        <p:nvSpPr>
          <p:cNvPr id="3" name="Content Placeholder 2">
            <a:extLst>
              <a:ext uri="{FF2B5EF4-FFF2-40B4-BE49-F238E27FC236}">
                <a16:creationId xmlns:a16="http://schemas.microsoft.com/office/drawing/2014/main" id="{2766A3ED-31D1-1591-D341-4984B9099250}"/>
              </a:ext>
            </a:extLst>
          </p:cNvPr>
          <p:cNvSpPr>
            <a:spLocks noGrp="1"/>
          </p:cNvSpPr>
          <p:nvPr>
            <p:ph idx="1"/>
          </p:nvPr>
        </p:nvSpPr>
        <p:spPr>
          <a:xfrm>
            <a:off x="838201" y="2623381"/>
            <a:ext cx="3888528" cy="3553581"/>
          </a:xfrm>
        </p:spPr>
        <p:txBody>
          <a:bodyPr>
            <a:normAutofit/>
          </a:bodyPr>
          <a:lstStyle/>
          <a:p>
            <a:r>
              <a:rPr lang="en-US" sz="2000" b="0" i="0">
                <a:effectLst/>
                <a:latin typeface="Calibri" panose="020F0502020204030204" pitchFamily="34" charset="0"/>
              </a:rPr>
              <a:t>Decision tree builds models in the form of a tree structure.</a:t>
            </a:r>
          </a:p>
          <a:p>
            <a:r>
              <a:rPr lang="en-US" sz="2000" b="0" i="0">
                <a:effectLst/>
                <a:latin typeface="Calibri" panose="020F0502020204030204" pitchFamily="34" charset="0"/>
              </a:rPr>
              <a:t>It breaks down a dataset into smaller and smaller subsets while at the same time an associated decision tree is incrementally developed.</a:t>
            </a:r>
          </a:p>
          <a:p>
            <a:r>
              <a:rPr lang="en-US" sz="2000" b="0" i="0">
                <a:effectLst/>
                <a:latin typeface="Calibri" panose="020F0502020204030204" pitchFamily="34" charset="0"/>
              </a:rPr>
              <a:t>The final result is a tree with decision nodes and leaf nodes.</a:t>
            </a:r>
          </a:p>
          <a:p>
            <a:endParaRPr lang="en-IN" sz="2000"/>
          </a:p>
        </p:txBody>
      </p:sp>
      <p:pic>
        <p:nvPicPr>
          <p:cNvPr id="5" name="Picture 4">
            <a:extLst>
              <a:ext uri="{FF2B5EF4-FFF2-40B4-BE49-F238E27FC236}">
                <a16:creationId xmlns:a16="http://schemas.microsoft.com/office/drawing/2014/main" id="{83710E76-AE80-BF95-2176-E5023072DDD1}"/>
              </a:ext>
            </a:extLst>
          </p:cNvPr>
          <p:cNvPicPr>
            <a:picLocks noChangeAspect="1"/>
          </p:cNvPicPr>
          <p:nvPr/>
        </p:nvPicPr>
        <p:blipFill>
          <a:blip r:embed="rId2"/>
          <a:stretch>
            <a:fillRect/>
          </a:stretch>
        </p:blipFill>
        <p:spPr>
          <a:xfrm>
            <a:off x="5208104" y="1566455"/>
            <a:ext cx="6672671" cy="3686650"/>
          </a:xfrm>
          <a:prstGeom prst="rect">
            <a:avLst/>
          </a:prstGeom>
        </p:spPr>
      </p:pic>
    </p:spTree>
    <p:extLst>
      <p:ext uri="{BB962C8B-B14F-4D97-AF65-F5344CB8AC3E}">
        <p14:creationId xmlns:p14="http://schemas.microsoft.com/office/powerpoint/2010/main" val="3815456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721D0-4866-1F6D-F57B-78B02EA57350}"/>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Code Snippet</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ABDA7698-0787-E542-4864-8705CB243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297" y="2633472"/>
            <a:ext cx="8340358" cy="3586353"/>
          </a:xfrm>
          <a:prstGeom prst="rect">
            <a:avLst/>
          </a:prstGeom>
        </p:spPr>
      </p:pic>
    </p:spTree>
    <p:extLst>
      <p:ext uri="{BB962C8B-B14F-4D97-AF65-F5344CB8AC3E}">
        <p14:creationId xmlns:p14="http://schemas.microsoft.com/office/powerpoint/2010/main" val="1687295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5" name="Rectangle 206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3FA9E-011E-441D-1F31-F1CCCCCAF719}"/>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t>Confusion Matrix</a:t>
            </a:r>
          </a:p>
        </p:txBody>
      </p:sp>
      <p:grpSp>
        <p:nvGrpSpPr>
          <p:cNvPr id="2067" name="Group 206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68" name="Rectangle 206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71" name="Rectangle 207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3111B5-A2B3-FAC6-6D01-8BC750C4AAF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Comparing actual values and predicted values</a:t>
            </a:r>
          </a:p>
          <a:p>
            <a:pPr indent="-228600">
              <a:lnSpc>
                <a:spcPct val="90000"/>
              </a:lnSpc>
              <a:spcAft>
                <a:spcPts val="600"/>
              </a:spcAft>
              <a:buFont typeface="Arial" panose="020B0604020202020204" pitchFamily="34" charset="0"/>
              <a:buChar char="•"/>
            </a:pPr>
            <a:r>
              <a:rPr lang="en-US" sz="2000" b="0" i="0">
                <a:effectLst/>
              </a:rPr>
              <a:t>The confusion matrix can also be used to optimize the machine learning model. By analyzing the matrix, one can identify areas where the model is making mistakes and take corrective actions such as adjusting the model parameters or modifying the features used in the model.</a:t>
            </a:r>
            <a:endParaRPr lang="en-US" sz="2000"/>
          </a:p>
          <a:p>
            <a:pPr indent="-228600">
              <a:lnSpc>
                <a:spcPct val="90000"/>
              </a:lnSpc>
              <a:spcAft>
                <a:spcPts val="600"/>
              </a:spcAft>
              <a:buFont typeface="Arial" panose="020B0604020202020204" pitchFamily="34" charset="0"/>
              <a:buChar char="•"/>
            </a:pPr>
            <a:endParaRPr lang="en-US" sz="2000"/>
          </a:p>
        </p:txBody>
      </p:sp>
      <p:sp>
        <p:nvSpPr>
          <p:cNvPr id="2073" name="Rectangle 207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88E52E9A-943F-AF15-3C6C-657FF60C73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718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437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A2196D-3A9E-1C6E-0621-01818FF7B1D4}"/>
              </a:ext>
            </a:extLst>
          </p:cNvPr>
          <p:cNvSpPr>
            <a:spLocks noGrp="1"/>
          </p:cNvSpPr>
          <p:nvPr>
            <p:ph type="title"/>
          </p:nvPr>
        </p:nvSpPr>
        <p:spPr>
          <a:xfrm>
            <a:off x="806825" y="457201"/>
            <a:ext cx="2844800" cy="3588870"/>
          </a:xfrm>
        </p:spPr>
        <p:txBody>
          <a:bodyPr anchor="b">
            <a:normAutofit/>
          </a:bodyPr>
          <a:lstStyle/>
          <a:p>
            <a:pPr algn="r"/>
            <a:r>
              <a:rPr lang="en-IN" sz="4000">
                <a:solidFill>
                  <a:srgbClr val="FFFFFF"/>
                </a:solidFill>
              </a:rPr>
              <a:t>Model Comparison</a:t>
            </a:r>
            <a:endParaRPr lang="en-US" sz="4000">
              <a:solidFill>
                <a:srgbClr val="FFFFFF"/>
              </a:solidFill>
            </a:endParaRPr>
          </a:p>
        </p:txBody>
      </p:sp>
      <p:sp>
        <p:nvSpPr>
          <p:cNvPr id="3" name="Content Placeholder 2">
            <a:extLst>
              <a:ext uri="{FF2B5EF4-FFF2-40B4-BE49-F238E27FC236}">
                <a16:creationId xmlns:a16="http://schemas.microsoft.com/office/drawing/2014/main" id="{8F783B80-BB65-24B3-133F-AB568E2529CB}"/>
              </a:ext>
            </a:extLst>
          </p:cNvPr>
          <p:cNvSpPr>
            <a:spLocks noGrp="1"/>
          </p:cNvSpPr>
          <p:nvPr>
            <p:ph idx="1"/>
          </p:nvPr>
        </p:nvSpPr>
        <p:spPr>
          <a:xfrm>
            <a:off x="4649245" y="669363"/>
            <a:ext cx="3290579" cy="5534211"/>
          </a:xfrm>
        </p:spPr>
        <p:txBody>
          <a:bodyPr anchor="ctr">
            <a:normAutofit/>
          </a:bodyPr>
          <a:lstStyle/>
          <a:p>
            <a:endParaRPr lang="en-IN" sz="2000"/>
          </a:p>
          <a:p>
            <a:endParaRPr lang="en-IN" sz="2000"/>
          </a:p>
          <a:p>
            <a:endParaRPr lang="en-IN" sz="2000"/>
          </a:p>
          <a:p>
            <a:endParaRPr lang="en-IN" sz="2000"/>
          </a:p>
          <a:p>
            <a:endParaRPr lang="en-IN" sz="2000"/>
          </a:p>
        </p:txBody>
      </p:sp>
      <p:pic>
        <p:nvPicPr>
          <p:cNvPr id="8" name="Picture 7" descr="Chart, bar chart&#10;&#10;Description automatically generated">
            <a:extLst>
              <a:ext uri="{FF2B5EF4-FFF2-40B4-BE49-F238E27FC236}">
                <a16:creationId xmlns:a16="http://schemas.microsoft.com/office/drawing/2014/main" id="{DF7F165E-FC3C-E09E-FEBE-81E7FD392665}"/>
              </a:ext>
            </a:extLst>
          </p:cNvPr>
          <p:cNvPicPr>
            <a:picLocks noChangeAspect="1"/>
          </p:cNvPicPr>
          <p:nvPr/>
        </p:nvPicPr>
        <p:blipFill rotWithShape="1">
          <a:blip r:embed="rId2">
            <a:extLst>
              <a:ext uri="{28A0092B-C50C-407E-A947-70E740481C1C}">
                <a14:useLocalDpi xmlns:a14="http://schemas.microsoft.com/office/drawing/2010/main" val="0"/>
              </a:ext>
            </a:extLst>
          </a:blip>
          <a:srcRect l="1411" t="1129" r="1314"/>
          <a:stretch/>
        </p:blipFill>
        <p:spPr>
          <a:xfrm>
            <a:off x="4458450" y="2198959"/>
            <a:ext cx="7498324" cy="4453261"/>
          </a:xfrm>
          <a:prstGeom prst="rect">
            <a:avLst/>
          </a:prstGeom>
        </p:spPr>
      </p:pic>
      <p:pic>
        <p:nvPicPr>
          <p:cNvPr id="12" name="Picture 11" descr="Table&#10;&#10;Description automatically generated">
            <a:extLst>
              <a:ext uri="{FF2B5EF4-FFF2-40B4-BE49-F238E27FC236}">
                <a16:creationId xmlns:a16="http://schemas.microsoft.com/office/drawing/2014/main" id="{48B2725D-A69B-C4BF-59FD-C2DF4AFD0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156" y="220717"/>
            <a:ext cx="3486207" cy="1833699"/>
          </a:xfrm>
          <a:prstGeom prst="rect">
            <a:avLst/>
          </a:prstGeom>
        </p:spPr>
      </p:pic>
    </p:spTree>
    <p:extLst>
      <p:ext uri="{BB962C8B-B14F-4D97-AF65-F5344CB8AC3E}">
        <p14:creationId xmlns:p14="http://schemas.microsoft.com/office/powerpoint/2010/main" val="2505294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DD73A0-7C02-E212-53D9-64DAA964EE59}"/>
              </a:ext>
            </a:extLst>
          </p:cNvPr>
          <p:cNvSpPr>
            <a:spLocks noGrp="1"/>
          </p:cNvSpPr>
          <p:nvPr>
            <p:ph type="title"/>
          </p:nvPr>
        </p:nvSpPr>
        <p:spPr>
          <a:xfrm>
            <a:off x="838200" y="557189"/>
            <a:ext cx="3374136" cy="5567891"/>
          </a:xfrm>
        </p:spPr>
        <p:txBody>
          <a:bodyPr>
            <a:normAutofit/>
          </a:bodyPr>
          <a:lstStyle/>
          <a:p>
            <a:r>
              <a:rPr lang="en-IN" sz="5200"/>
              <a:t>Conclusion</a:t>
            </a:r>
          </a:p>
        </p:txBody>
      </p:sp>
      <p:graphicFrame>
        <p:nvGraphicFramePr>
          <p:cNvPr id="52" name="TextBox 4">
            <a:extLst>
              <a:ext uri="{FF2B5EF4-FFF2-40B4-BE49-F238E27FC236}">
                <a16:creationId xmlns:a16="http://schemas.microsoft.com/office/drawing/2014/main" id="{CAA40C0C-9EED-11ED-CBE8-CC636121ED6D}"/>
              </a:ext>
            </a:extLst>
          </p:cNvPr>
          <p:cNvGraphicFramePr/>
          <p:nvPr>
            <p:extLst>
              <p:ext uri="{D42A27DB-BD31-4B8C-83A1-F6EECF244321}">
                <p14:modId xmlns:p14="http://schemas.microsoft.com/office/powerpoint/2010/main" val="209943379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907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98E2E5-98C0-AD10-82D3-3415FD18C208}"/>
              </a:ext>
            </a:extLst>
          </p:cNvPr>
          <p:cNvSpPr>
            <a:spLocks noGrp="1"/>
          </p:cNvSpPr>
          <p:nvPr>
            <p:ph type="title"/>
          </p:nvPr>
        </p:nvSpPr>
        <p:spPr>
          <a:xfrm>
            <a:off x="838200" y="365125"/>
            <a:ext cx="10515600" cy="1325563"/>
          </a:xfrm>
        </p:spPr>
        <p:txBody>
          <a:bodyPr>
            <a:normAutofit/>
          </a:bodyPr>
          <a:lstStyle/>
          <a:p>
            <a:r>
              <a:rPr lang="en-IN" sz="540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0360B6-18F9-CFA0-4523-D26DC9FA41CE}"/>
              </a:ext>
            </a:extLst>
          </p:cNvPr>
          <p:cNvSpPr>
            <a:spLocks noGrp="1"/>
          </p:cNvSpPr>
          <p:nvPr>
            <p:ph idx="1"/>
          </p:nvPr>
        </p:nvSpPr>
        <p:spPr>
          <a:xfrm>
            <a:off x="838200" y="1929384"/>
            <a:ext cx="10515600" cy="4251960"/>
          </a:xfrm>
        </p:spPr>
        <p:txBody>
          <a:bodyPr>
            <a:normAutofit/>
          </a:bodyPr>
          <a:lstStyle/>
          <a:p>
            <a:pPr marL="0" indent="0">
              <a:buNone/>
            </a:pP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2"/>
              </a:rPr>
              <a:t>https://www.kaggle.com/datasets/stefanoleone992/fifa-23-complete-player-dataset</a:t>
            </a:r>
            <a:endPar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3"/>
              </a:rPr>
              <a:t>https://uruit.com/blog/soccer-and-machine-learning-tutorial/#23_Support_Vector_Regression</a:t>
            </a:r>
            <a:endPar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r>
              <a:rPr lang="en-US" sz="1800" u="sng" dirty="0">
                <a:solidFill>
                  <a:srgbClr val="0563C1"/>
                </a:solidFill>
                <a:effectLst/>
                <a:latin typeface="Times New Roman" panose="02020603050405020304" pitchFamily="18" charset="0"/>
                <a:ea typeface="Times New Roman" panose="02020603050405020304" pitchFamily="18" charset="0"/>
                <a:cs typeface="Calibri" panose="020F0502020204030204" pitchFamily="34" charset="0"/>
                <a:hlinkClick r:id="rId4"/>
              </a:rPr>
              <a:t>https://www.kaggle.com/code/eugeniyosetrov/end-to-end-house-prediction-with-98-r2-score</a:t>
            </a:r>
            <a:endParaRPr lang="en-US" sz="1800" dirty="0">
              <a:effectLst/>
              <a:latin typeface="Times New Roman" panose="02020603050405020304" pitchFamily="18" charset="0"/>
              <a:ea typeface="Times New Roman" panose="02020603050405020304" pitchFamily="18" charset="0"/>
            </a:endParaRPr>
          </a:p>
          <a:p>
            <a:pPr marL="0" indent="0">
              <a:buNone/>
            </a:pPr>
            <a:endParaRPr lang="en-IN" sz="2200" dirty="0"/>
          </a:p>
          <a:p>
            <a:endParaRPr lang="en-IN" sz="2200" dirty="0"/>
          </a:p>
          <a:p>
            <a:endParaRPr lang="en-IN" sz="2200" dirty="0"/>
          </a:p>
        </p:txBody>
      </p:sp>
    </p:spTree>
    <p:extLst>
      <p:ext uri="{BB962C8B-B14F-4D97-AF65-F5344CB8AC3E}">
        <p14:creationId xmlns:p14="http://schemas.microsoft.com/office/powerpoint/2010/main" val="1004352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07BE7-0453-3357-6442-B7F091118006}"/>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chemeClr val="tx1"/>
                </a:solidFill>
                <a:latin typeface="+mj-lt"/>
                <a:ea typeface="+mj-ea"/>
                <a:cs typeface="+mj-cs"/>
              </a:rPr>
              <a:t>Thank You</a:t>
            </a:r>
          </a:p>
        </p:txBody>
      </p:sp>
      <p:pic>
        <p:nvPicPr>
          <p:cNvPr id="37" name="Graphic 23" descr="Handshake">
            <a:extLst>
              <a:ext uri="{FF2B5EF4-FFF2-40B4-BE49-F238E27FC236}">
                <a16:creationId xmlns:a16="http://schemas.microsoft.com/office/drawing/2014/main" id="{D41306BC-CF66-B68B-B749-1035684186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26" name="Graphic 25" descr="Handshake">
            <a:extLst>
              <a:ext uri="{FF2B5EF4-FFF2-40B4-BE49-F238E27FC236}">
                <a16:creationId xmlns:a16="http://schemas.microsoft.com/office/drawing/2014/main" id="{846B49F9-FD68-48EF-9DE9-F55C1EB111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3614639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4CF8E-8D54-A306-6842-605FB2BF6AC9}"/>
              </a:ext>
            </a:extLst>
          </p:cNvPr>
          <p:cNvSpPr>
            <a:spLocks noGrp="1"/>
          </p:cNvSpPr>
          <p:nvPr>
            <p:ph type="ctrTitle"/>
          </p:nvPr>
        </p:nvSpPr>
        <p:spPr>
          <a:xfrm>
            <a:off x="6513788" y="365125"/>
            <a:ext cx="4840010" cy="1063043"/>
          </a:xfrm>
        </p:spPr>
        <p:txBody>
          <a:bodyPr vert="horz" lIns="91440" tIns="45720" rIns="91440" bIns="45720" rtlCol="0" anchor="ctr">
            <a:normAutofit/>
          </a:bodyPr>
          <a:lstStyle/>
          <a:p>
            <a:pPr algn="l"/>
            <a:r>
              <a:rPr lang="en-US" sz="4400" dirty="0"/>
              <a:t>Introduction</a:t>
            </a:r>
          </a:p>
        </p:txBody>
      </p:sp>
      <p:pic>
        <p:nvPicPr>
          <p:cNvPr id="47" name="Picture 37" descr="A map of the world&#10;&#10;Description automatically generated with low confidence">
            <a:extLst>
              <a:ext uri="{FF2B5EF4-FFF2-40B4-BE49-F238E27FC236}">
                <a16:creationId xmlns:a16="http://schemas.microsoft.com/office/drawing/2014/main" id="{56B3FCF7-3493-E659-51F3-513B9E5061C3}"/>
              </a:ext>
            </a:extLst>
          </p:cNvPr>
          <p:cNvPicPr>
            <a:picLocks noChangeAspect="1"/>
          </p:cNvPicPr>
          <p:nvPr/>
        </p:nvPicPr>
        <p:blipFill rotWithShape="1">
          <a:blip r:embed="rId2"/>
          <a:srcRect r="1081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Subtitle 2">
            <a:extLst>
              <a:ext uri="{FF2B5EF4-FFF2-40B4-BE49-F238E27FC236}">
                <a16:creationId xmlns:a16="http://schemas.microsoft.com/office/drawing/2014/main" id="{828D9010-9186-D19A-681B-A027CEA6C611}"/>
              </a:ext>
            </a:extLst>
          </p:cNvPr>
          <p:cNvSpPr>
            <a:spLocks noGrp="1"/>
          </p:cNvSpPr>
          <p:nvPr>
            <p:ph type="subTitle" idx="1"/>
          </p:nvPr>
        </p:nvSpPr>
        <p:spPr>
          <a:xfrm>
            <a:off x="6513788" y="1586166"/>
            <a:ext cx="4840010" cy="3843666"/>
          </a:xfrm>
        </p:spPr>
        <p:txBody>
          <a:bodyPr vert="horz" lIns="91440" tIns="45720" rIns="91440" bIns="45720" rtlCol="0">
            <a:noAutofit/>
          </a:bodyPr>
          <a:lstStyle/>
          <a:p>
            <a:pPr marL="400050" indent="-228600" algn="just">
              <a:buFont typeface="Arial" panose="020B0604020202020204" pitchFamily="34" charset="0"/>
              <a:buChar char="•"/>
            </a:pPr>
            <a:r>
              <a:rPr lang="en-US" sz="2000" dirty="0"/>
              <a:t>FIFA is a popular video game franchise that allows players to build teams using real-world football players.</a:t>
            </a:r>
          </a:p>
          <a:p>
            <a:pPr marL="400050" indent="-228600" algn="just">
              <a:buFont typeface="Arial" panose="020B0604020202020204" pitchFamily="34" charset="0"/>
              <a:buChar char="•"/>
            </a:pPr>
            <a:r>
              <a:rPr lang="en-US" sz="2000" dirty="0"/>
              <a:t>Players in the game are rated based on their abilities and skills, with ratings ranging from 40-97.</a:t>
            </a:r>
          </a:p>
          <a:p>
            <a:pPr marL="400050" indent="-228600" algn="just">
              <a:buFont typeface="Arial" panose="020B0604020202020204" pitchFamily="34" charset="0"/>
              <a:buChar char="•"/>
            </a:pPr>
            <a:r>
              <a:rPr lang="en-US" sz="2000" dirty="0"/>
              <a:t>Our project uses FIFA data to predict player ratings accurately by analyzing their skills and performance attributes.</a:t>
            </a:r>
          </a:p>
          <a:p>
            <a:pPr marL="400050" indent="-228600" algn="just">
              <a:buFont typeface="Arial" panose="020B0604020202020204" pitchFamily="34" charset="0"/>
              <a:buChar char="•"/>
            </a:pPr>
            <a:r>
              <a:rPr lang="en-US" sz="2000" dirty="0"/>
              <a:t>This helps gamers make informed decisions while selecting players and building their teams.</a:t>
            </a:r>
          </a:p>
          <a:p>
            <a:pPr marL="400050" indent="-228600" algn="just">
              <a:buFont typeface="Arial" panose="020B0604020202020204" pitchFamily="34" charset="0"/>
              <a:buChar char="•"/>
            </a:pPr>
            <a:r>
              <a:rPr lang="en-US" sz="2000" dirty="0"/>
              <a:t>Additionally, the data we collect can be used by professional teams and coaches to make informed decisions during the transfer season or while drafting new players.</a:t>
            </a:r>
          </a:p>
          <a:p>
            <a:pPr marL="285750" indent="-2286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2601716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A1611-1744-3C2A-3245-20A3C4CEB6C7}"/>
              </a:ext>
            </a:extLst>
          </p:cNvPr>
          <p:cNvSpPr>
            <a:spLocks noGrp="1"/>
          </p:cNvSpPr>
          <p:nvPr>
            <p:ph type="title"/>
          </p:nvPr>
        </p:nvSpPr>
        <p:spPr>
          <a:xfrm>
            <a:off x="589560" y="856180"/>
            <a:ext cx="4560584" cy="1128068"/>
          </a:xfrm>
        </p:spPr>
        <p:txBody>
          <a:bodyPr anchor="ctr">
            <a:normAutofit/>
          </a:bodyPr>
          <a:lstStyle/>
          <a:p>
            <a:r>
              <a:rPr lang="en-US" sz="4000"/>
              <a:t>Problem Statement</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BC51B9-69E4-42A0-476F-86F5FBEB81CE}"/>
              </a:ext>
            </a:extLst>
          </p:cNvPr>
          <p:cNvSpPr>
            <a:spLocks noGrp="1"/>
          </p:cNvSpPr>
          <p:nvPr>
            <p:ph idx="1"/>
          </p:nvPr>
        </p:nvSpPr>
        <p:spPr>
          <a:xfrm>
            <a:off x="590719" y="2330505"/>
            <a:ext cx="4559425" cy="3979585"/>
          </a:xfrm>
        </p:spPr>
        <p:txBody>
          <a:bodyPr anchor="ctr">
            <a:normAutofit/>
          </a:bodyPr>
          <a:lstStyle/>
          <a:p>
            <a:pPr marL="0" indent="0">
              <a:buNone/>
            </a:pPr>
            <a:r>
              <a:rPr lang="en-US" sz="1900"/>
              <a:t>E</a:t>
            </a:r>
            <a:r>
              <a:rPr lang="en-US" sz="1900" b="0" i="0">
                <a:effectLst/>
              </a:rPr>
              <a:t>xplore the data to understand the distribution of player attributes, identify patterns and trends, and answer interesting questions about the world of football. </a:t>
            </a:r>
          </a:p>
          <a:p>
            <a:pPr marL="0" indent="0">
              <a:buNone/>
            </a:pPr>
            <a:r>
              <a:rPr lang="en-US" sz="1900" b="0" i="0">
                <a:effectLst/>
              </a:rPr>
              <a:t>Through this data science project, the aim to provide valuable insights to football enthusiasts, analysts, and researchers, who can use the information to understand the game better, predict player performance, and make informed decisions. </a:t>
            </a:r>
            <a:r>
              <a:rPr lang="en-US" sz="1900"/>
              <a:t>Goal</a:t>
            </a:r>
            <a:r>
              <a:rPr lang="en-US" sz="1900" b="0" i="0">
                <a:effectLst/>
              </a:rPr>
              <a:t> is to predict a player’s rating in the latest edition of the FIFA Game.</a:t>
            </a:r>
            <a:endParaRPr lang="en-US" sz="1900"/>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1EFF42-CBDE-287C-6DED-F3C4E03EE6CD}"/>
              </a:ext>
            </a:extLst>
          </p:cNvPr>
          <p:cNvPicPr>
            <a:picLocks noChangeAspect="1"/>
          </p:cNvPicPr>
          <p:nvPr/>
        </p:nvPicPr>
        <p:blipFill rotWithShape="1">
          <a:blip r:embed="rId2"/>
          <a:srcRect l="16221" r="23946" b="-2"/>
          <a:stretch/>
        </p:blipFill>
        <p:spPr>
          <a:xfrm>
            <a:off x="5977788" y="799352"/>
            <a:ext cx="5425410" cy="5259296"/>
          </a:xfrm>
          <a:prstGeom prst="rect">
            <a:avLst/>
          </a:prstGeom>
        </p:spPr>
      </p:pic>
    </p:spTree>
    <p:extLst>
      <p:ext uri="{BB962C8B-B14F-4D97-AF65-F5344CB8AC3E}">
        <p14:creationId xmlns:p14="http://schemas.microsoft.com/office/powerpoint/2010/main" val="108733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descr="Aandelenmarktgetallen">
            <a:extLst>
              <a:ext uri="{FF2B5EF4-FFF2-40B4-BE49-F238E27FC236}">
                <a16:creationId xmlns:a16="http://schemas.microsoft.com/office/drawing/2014/main" id="{5A0E751F-F3CA-EA86-D110-A6F5980B7A2A}"/>
              </a:ext>
            </a:extLst>
          </p:cNvPr>
          <p:cNvPicPr>
            <a:picLocks noChangeAspect="1"/>
          </p:cNvPicPr>
          <p:nvPr/>
        </p:nvPicPr>
        <p:blipFill rotWithShape="1">
          <a:blip r:embed="rId2"/>
          <a:srcRect l="27110" r="25629"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D4CF8E-8D54-A306-6842-605FB2BF6AC9}"/>
              </a:ext>
            </a:extLst>
          </p:cNvPr>
          <p:cNvSpPr>
            <a:spLocks noGrp="1"/>
          </p:cNvSpPr>
          <p:nvPr>
            <p:ph type="ctrTitle"/>
          </p:nvPr>
        </p:nvSpPr>
        <p:spPr>
          <a:xfrm>
            <a:off x="5827048" y="407987"/>
            <a:ext cx="5721484" cy="1325563"/>
          </a:xfrm>
        </p:spPr>
        <p:txBody>
          <a:bodyPr vert="horz" lIns="91440" tIns="45720" rIns="91440" bIns="45720" rtlCol="0" anchor="ctr">
            <a:normAutofit/>
          </a:bodyPr>
          <a:lstStyle/>
          <a:p>
            <a:pPr algn="l"/>
            <a:r>
              <a:rPr lang="en-US" sz="4400" dirty="0"/>
              <a:t>Dataset</a:t>
            </a:r>
          </a:p>
        </p:txBody>
      </p:sp>
      <p:sp>
        <p:nvSpPr>
          <p:cNvPr id="3" name="Subtitle 2">
            <a:extLst>
              <a:ext uri="{FF2B5EF4-FFF2-40B4-BE49-F238E27FC236}">
                <a16:creationId xmlns:a16="http://schemas.microsoft.com/office/drawing/2014/main" id="{828D9010-9186-D19A-681B-A027CEA6C611}"/>
              </a:ext>
            </a:extLst>
          </p:cNvPr>
          <p:cNvSpPr>
            <a:spLocks noGrp="1"/>
          </p:cNvSpPr>
          <p:nvPr>
            <p:ph type="subTitle" idx="1"/>
          </p:nvPr>
        </p:nvSpPr>
        <p:spPr>
          <a:xfrm>
            <a:off x="5827048" y="1868487"/>
            <a:ext cx="5721484" cy="4351338"/>
          </a:xfrm>
        </p:spPr>
        <p:txBody>
          <a:bodyPr vert="horz" lIns="91440" tIns="45720" rIns="91440" bIns="45720" rtlCol="0">
            <a:normAutofit/>
          </a:bodyPr>
          <a:lstStyle/>
          <a:p>
            <a:pPr indent="-228600" algn="just" fontAlgn="base">
              <a:buFont typeface="Arial" panose="020B0604020202020204" pitchFamily="34" charset="0"/>
              <a:buChar char="•"/>
            </a:pPr>
            <a:r>
              <a:rPr lang="en-US" sz="2000" b="0" i="0" u="none" strike="noStrike" dirty="0">
                <a:effectLst/>
              </a:rPr>
              <a:t>Every player’s detail available from FIFA 15, 16, 17, 18, 19, 20, 21, 22, and FIFA 23</a:t>
            </a:r>
          </a:p>
          <a:p>
            <a:pPr indent="-228600" algn="just" fontAlgn="base">
              <a:buFont typeface="Arial" panose="020B0604020202020204" pitchFamily="34" charset="0"/>
              <a:buChar char="•"/>
            </a:pPr>
            <a:r>
              <a:rPr lang="en-US" sz="2000" b="0" i="0" u="none" strike="noStrike" dirty="0">
                <a:effectLst/>
              </a:rPr>
              <a:t>All FIFA updates from 10th September 2015 until 13th January 2023</a:t>
            </a:r>
          </a:p>
          <a:p>
            <a:pPr indent="-228600" algn="just" fontAlgn="base">
              <a:buFont typeface="Arial" panose="020B0604020202020204" pitchFamily="34" charset="0"/>
              <a:buChar char="•"/>
            </a:pPr>
            <a:r>
              <a:rPr lang="en-US" sz="2000" b="0" i="0" u="none" strike="noStrike" dirty="0">
                <a:effectLst/>
              </a:rPr>
              <a:t>110 attributes </a:t>
            </a:r>
          </a:p>
          <a:p>
            <a:pPr indent="-228600" algn="just" fontAlgn="base">
              <a:buFont typeface="Arial" panose="020B0604020202020204" pitchFamily="34" charset="0"/>
              <a:buChar char="•"/>
            </a:pPr>
            <a:r>
              <a:rPr lang="en-US" sz="2000" b="0" i="0" u="none" strike="noStrike" dirty="0">
                <a:effectLst/>
              </a:rPr>
              <a:t>Player positions, with the role in the club and in the national team</a:t>
            </a:r>
          </a:p>
          <a:p>
            <a:pPr indent="-228600" algn="just" fontAlgn="base">
              <a:buFont typeface="Arial" panose="020B0604020202020204" pitchFamily="34" charset="0"/>
              <a:buChar char="•"/>
            </a:pPr>
            <a:r>
              <a:rPr lang="en-US" sz="2000" b="0" i="0" u="none" strike="noStrike" dirty="0">
                <a:effectLst/>
              </a:rPr>
              <a:t>Player attributes with statistics as Attacking, Skills, Defense, Mentality, GK Skills, etc.</a:t>
            </a:r>
          </a:p>
          <a:p>
            <a:pPr indent="-228600" algn="just" fontAlgn="base">
              <a:buFont typeface="Arial" panose="020B0604020202020204" pitchFamily="34" charset="0"/>
              <a:buChar char="•"/>
            </a:pPr>
            <a:r>
              <a:rPr lang="en-US" sz="2000" b="0" i="0" u="none" strike="noStrike" dirty="0">
                <a:effectLst/>
              </a:rPr>
              <a:t>Player personal data like Nationality, Club, Date Of Birth, Wage, Salary, etc.</a:t>
            </a:r>
          </a:p>
          <a:p>
            <a:pPr marL="514350" lvl="1" indent="-228600" algn="just">
              <a:buFont typeface="Arial" panose="020B0604020202020204" pitchFamily="34" charset="0"/>
              <a:buChar char="•"/>
            </a:pPr>
            <a:endParaRPr lang="en-US" dirty="0"/>
          </a:p>
          <a:p>
            <a:pPr marL="285750" indent="-228600" algn="just">
              <a:buFont typeface="Arial" panose="020B0604020202020204" pitchFamily="34" charset="0"/>
              <a:buChar char="•"/>
            </a:pPr>
            <a:endParaRPr lang="en-US" sz="2000" dirty="0"/>
          </a:p>
        </p:txBody>
      </p:sp>
    </p:spTree>
    <p:extLst>
      <p:ext uri="{BB962C8B-B14F-4D97-AF65-F5344CB8AC3E}">
        <p14:creationId xmlns:p14="http://schemas.microsoft.com/office/powerpoint/2010/main" val="1852454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69"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4CF8E-8D54-A306-6842-605FB2BF6AC9}"/>
              </a:ext>
            </a:extLst>
          </p:cNvPr>
          <p:cNvSpPr>
            <a:spLocks noGrp="1"/>
          </p:cNvSpPr>
          <p:nvPr>
            <p:ph type="ctrTitle"/>
          </p:nvPr>
        </p:nvSpPr>
        <p:spPr>
          <a:xfrm>
            <a:off x="1162498" y="655782"/>
            <a:ext cx="4284418" cy="1480199"/>
          </a:xfrm>
        </p:spPr>
        <p:txBody>
          <a:bodyPr anchor="t">
            <a:normAutofit/>
          </a:bodyPr>
          <a:lstStyle/>
          <a:p>
            <a:pPr algn="l"/>
            <a:r>
              <a:rPr lang="en-IN" sz="4400">
                <a:solidFill>
                  <a:schemeClr val="bg1"/>
                </a:solidFill>
              </a:rPr>
              <a:t>Exploratory Data Analysis</a:t>
            </a:r>
          </a:p>
        </p:txBody>
      </p:sp>
      <p:sp>
        <p:nvSpPr>
          <p:cNvPr id="47" name="Rectangle 4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838"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0F6B00-7749-2B7C-8B45-A393B841CF79}"/>
              </a:ext>
            </a:extLst>
          </p:cNvPr>
          <p:cNvPicPr>
            <a:picLocks noChangeAspect="1"/>
          </p:cNvPicPr>
          <p:nvPr/>
        </p:nvPicPr>
        <p:blipFill rotWithShape="1">
          <a:blip r:embed="rId2"/>
          <a:srcRect r="34453"/>
          <a:stretch/>
        </p:blipFill>
        <p:spPr>
          <a:xfrm>
            <a:off x="6095959" y="643465"/>
            <a:ext cx="6096031" cy="2372009"/>
          </a:xfrm>
          <a:prstGeom prst="rect">
            <a:avLst/>
          </a:prstGeom>
        </p:spPr>
      </p:pic>
      <p:pic>
        <p:nvPicPr>
          <p:cNvPr id="5" name="Picture 4">
            <a:extLst>
              <a:ext uri="{FF2B5EF4-FFF2-40B4-BE49-F238E27FC236}">
                <a16:creationId xmlns:a16="http://schemas.microsoft.com/office/drawing/2014/main" id="{130C1FE4-9C71-4F53-ED7D-CAC5C2B4EF15}"/>
              </a:ext>
            </a:extLst>
          </p:cNvPr>
          <p:cNvPicPr>
            <a:picLocks noChangeAspect="1"/>
          </p:cNvPicPr>
          <p:nvPr/>
        </p:nvPicPr>
        <p:blipFill>
          <a:blip r:embed="rId3"/>
          <a:stretch>
            <a:fillRect/>
          </a:stretch>
        </p:blipFill>
        <p:spPr>
          <a:xfrm>
            <a:off x="-31" y="2135981"/>
            <a:ext cx="6095969" cy="4066237"/>
          </a:xfrm>
          <a:prstGeom prst="rect">
            <a:avLst/>
          </a:prstGeom>
        </p:spPr>
      </p:pic>
      <p:pic>
        <p:nvPicPr>
          <p:cNvPr id="10" name="Picture 9">
            <a:extLst>
              <a:ext uri="{FF2B5EF4-FFF2-40B4-BE49-F238E27FC236}">
                <a16:creationId xmlns:a16="http://schemas.microsoft.com/office/drawing/2014/main" id="{D31FCB76-6B63-936B-3E22-9EE094081658}"/>
              </a:ext>
            </a:extLst>
          </p:cNvPr>
          <p:cNvPicPr>
            <a:picLocks noChangeAspect="1"/>
          </p:cNvPicPr>
          <p:nvPr/>
        </p:nvPicPr>
        <p:blipFill rotWithShape="1">
          <a:blip r:embed="rId4"/>
          <a:srcRect r="19531"/>
          <a:stretch/>
        </p:blipFill>
        <p:spPr>
          <a:xfrm>
            <a:off x="6095939" y="4033254"/>
            <a:ext cx="6095968" cy="2236402"/>
          </a:xfrm>
          <a:prstGeom prst="rect">
            <a:avLst/>
          </a:prstGeom>
        </p:spPr>
      </p:pic>
    </p:spTree>
    <p:extLst>
      <p:ext uri="{BB962C8B-B14F-4D97-AF65-F5344CB8AC3E}">
        <p14:creationId xmlns:p14="http://schemas.microsoft.com/office/powerpoint/2010/main" val="176737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9">
            <a:extLst>
              <a:ext uri="{FF2B5EF4-FFF2-40B4-BE49-F238E27FC236}">
                <a16:creationId xmlns:a16="http://schemas.microsoft.com/office/drawing/2014/main" id="{B5A8AFA4-5C32-4100-9C6D-839A47E15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1">
            <a:extLst>
              <a:ext uri="{FF2B5EF4-FFF2-40B4-BE49-F238E27FC236}">
                <a16:creationId xmlns:a16="http://schemas.microsoft.com/office/drawing/2014/main" id="{96B5F253-7949-47C2-9DBD-1570ECDA2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5800"/>
            <a:ext cx="5421703" cy="54864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37D3F4-A02E-8493-174E-3C1CD6B46598}"/>
              </a:ext>
            </a:extLst>
          </p:cNvPr>
          <p:cNvSpPr>
            <a:spLocks noGrp="1"/>
          </p:cNvSpPr>
          <p:nvPr>
            <p:ph type="title"/>
          </p:nvPr>
        </p:nvSpPr>
        <p:spPr>
          <a:xfrm>
            <a:off x="1668426" y="1254763"/>
            <a:ext cx="3444948" cy="2481729"/>
          </a:xfrm>
        </p:spPr>
        <p:txBody>
          <a:bodyPr vert="horz" lIns="91440" tIns="45720" rIns="91440" bIns="45720" rtlCol="0" anchor="b">
            <a:normAutofit/>
          </a:bodyPr>
          <a:lstStyle/>
          <a:p>
            <a:pPr algn="ctr"/>
            <a:r>
              <a:rPr lang="en-US" sz="3200">
                <a:solidFill>
                  <a:srgbClr val="595959"/>
                </a:solidFill>
              </a:rPr>
              <a:t>Nationality wise Distribution of Top 150 Players</a:t>
            </a:r>
          </a:p>
        </p:txBody>
      </p:sp>
      <p:pic>
        <p:nvPicPr>
          <p:cNvPr id="8" name="Picture 7" descr="Map&#10;&#10;Description automatically generated">
            <a:extLst>
              <a:ext uri="{FF2B5EF4-FFF2-40B4-BE49-F238E27FC236}">
                <a16:creationId xmlns:a16="http://schemas.microsoft.com/office/drawing/2014/main" id="{1BA63658-731E-E839-EE76-EF49B3B49CA8}"/>
              </a:ext>
            </a:extLst>
          </p:cNvPr>
          <p:cNvPicPr>
            <a:picLocks noChangeAspect="1"/>
          </p:cNvPicPr>
          <p:nvPr/>
        </p:nvPicPr>
        <p:blipFill rotWithShape="1">
          <a:blip r:embed="rId2">
            <a:extLst>
              <a:ext uri="{28A0092B-C50C-407E-A947-70E740481C1C}">
                <a14:useLocalDpi xmlns:a14="http://schemas.microsoft.com/office/drawing/2010/main" val="0"/>
              </a:ext>
            </a:extLst>
          </a:blip>
          <a:srcRect l="1142"/>
          <a:stretch/>
        </p:blipFill>
        <p:spPr>
          <a:xfrm>
            <a:off x="6107503" y="685799"/>
            <a:ext cx="5410200" cy="5486400"/>
          </a:xfrm>
          <a:prstGeom prst="rect">
            <a:avLst/>
          </a:prstGeom>
        </p:spPr>
      </p:pic>
    </p:spTree>
    <p:extLst>
      <p:ext uri="{BB962C8B-B14F-4D97-AF65-F5344CB8AC3E}">
        <p14:creationId xmlns:p14="http://schemas.microsoft.com/office/powerpoint/2010/main" val="290024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9B0CC-D3A7-BEF4-2E3B-8AF0118F713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i="0" kern="1200">
                <a:solidFill>
                  <a:srgbClr val="FFFFFF"/>
                </a:solidFill>
                <a:effectLst/>
                <a:latin typeface="+mj-lt"/>
                <a:ea typeface="+mj-ea"/>
                <a:cs typeface="+mj-cs"/>
              </a:rPr>
              <a:t>Top 150 Players distributed among clubs (Top 20 clubs)</a:t>
            </a:r>
          </a:p>
        </p:txBody>
      </p:sp>
      <p:pic>
        <p:nvPicPr>
          <p:cNvPr id="5" name="Picture 4" descr="Chart, bar chart, funnel chart&#10;&#10;Description automatically generated">
            <a:extLst>
              <a:ext uri="{FF2B5EF4-FFF2-40B4-BE49-F238E27FC236}">
                <a16:creationId xmlns:a16="http://schemas.microsoft.com/office/drawing/2014/main" id="{D1291130-4E84-43EF-9A2A-1FE89369C626}"/>
              </a:ext>
            </a:extLst>
          </p:cNvPr>
          <p:cNvPicPr>
            <a:picLocks noChangeAspect="1"/>
          </p:cNvPicPr>
          <p:nvPr/>
        </p:nvPicPr>
        <p:blipFill rotWithShape="1">
          <a:blip r:embed="rId2">
            <a:extLst>
              <a:ext uri="{28A0092B-C50C-407E-A947-70E740481C1C}">
                <a14:useLocalDpi xmlns:a14="http://schemas.microsoft.com/office/drawing/2010/main" val="0"/>
              </a:ext>
            </a:extLst>
          </a:blip>
          <a:srcRect l="2228" r="10841"/>
          <a:stretch/>
        </p:blipFill>
        <p:spPr>
          <a:xfrm>
            <a:off x="4777316" y="707553"/>
            <a:ext cx="6780700" cy="5440564"/>
          </a:xfrm>
          <a:prstGeom prst="rect">
            <a:avLst/>
          </a:prstGeom>
        </p:spPr>
      </p:pic>
    </p:spTree>
    <p:extLst>
      <p:ext uri="{BB962C8B-B14F-4D97-AF65-F5344CB8AC3E}">
        <p14:creationId xmlns:p14="http://schemas.microsoft.com/office/powerpoint/2010/main" val="111400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2CF16-44AF-2F45-3902-78EE7EE000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u="sng" kern="1200">
                <a:solidFill>
                  <a:schemeClr val="bg1"/>
                </a:solidFill>
                <a:latin typeface="+mj-lt"/>
                <a:ea typeface="+mj-ea"/>
                <a:cs typeface="+mj-cs"/>
              </a:rPr>
              <a:t>Overall Rating of the Top 15 players over the time</a:t>
            </a:r>
          </a:p>
        </p:txBody>
      </p:sp>
      <p:pic>
        <p:nvPicPr>
          <p:cNvPr id="7" name="Content Placeholder 6" descr="Chart, line chart&#10;&#10;Description automatically generated">
            <a:extLst>
              <a:ext uri="{FF2B5EF4-FFF2-40B4-BE49-F238E27FC236}">
                <a16:creationId xmlns:a16="http://schemas.microsoft.com/office/drawing/2014/main" id="{7C662ABE-77C1-07BD-A96D-170496CA06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004" t="10553"/>
          <a:stretch/>
        </p:blipFill>
        <p:spPr>
          <a:xfrm>
            <a:off x="855884" y="1804436"/>
            <a:ext cx="10480231" cy="4539306"/>
          </a:xfrm>
          <a:prstGeom prst="rect">
            <a:avLst/>
          </a:prstGeom>
        </p:spPr>
      </p:pic>
    </p:spTree>
    <p:extLst>
      <p:ext uri="{BB962C8B-B14F-4D97-AF65-F5344CB8AC3E}">
        <p14:creationId xmlns:p14="http://schemas.microsoft.com/office/powerpoint/2010/main" val="1637335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1097</Words>
  <Application>Microsoft Office PowerPoint</Application>
  <PresentationFormat>Widescreen</PresentationFormat>
  <Paragraphs>104</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Calibri Light</vt:lpstr>
      <vt:lpstr>Inter</vt:lpstr>
      <vt:lpstr>Söhne</vt:lpstr>
      <vt:lpstr>Symbol</vt:lpstr>
      <vt:lpstr>Times</vt:lpstr>
      <vt:lpstr>Times New Roman</vt:lpstr>
      <vt:lpstr>Office Theme</vt:lpstr>
      <vt:lpstr>FIFA EDA and Player’s Rating Prediction</vt:lpstr>
      <vt:lpstr>Contents </vt:lpstr>
      <vt:lpstr>Introduction</vt:lpstr>
      <vt:lpstr>Problem Statement</vt:lpstr>
      <vt:lpstr>Dataset</vt:lpstr>
      <vt:lpstr>Exploratory Data Analysis</vt:lpstr>
      <vt:lpstr>Nationality wise Distribution of Top 150 Players</vt:lpstr>
      <vt:lpstr>Top 150 Players distributed among clubs (Top 20 clubs)</vt:lpstr>
      <vt:lpstr>Overall Rating of the Top 15 players over the time</vt:lpstr>
      <vt:lpstr>PowerPoint Presentation</vt:lpstr>
      <vt:lpstr>Correlation Matrix </vt:lpstr>
      <vt:lpstr>Data Pre-processing</vt:lpstr>
      <vt:lpstr>Training And Testing Dataset</vt:lpstr>
      <vt:lpstr>Data Pre-Processing continued…</vt:lpstr>
      <vt:lpstr>Machine Learning Models</vt:lpstr>
      <vt:lpstr>Regression: Simple Linear Regression</vt:lpstr>
      <vt:lpstr>Code Snippet</vt:lpstr>
      <vt:lpstr>Ridge and Lasso Regression</vt:lpstr>
      <vt:lpstr>Analysis</vt:lpstr>
      <vt:lpstr>Regression: Random Forest Regression</vt:lpstr>
      <vt:lpstr>Code Snippet</vt:lpstr>
      <vt:lpstr>Regression: Decision Tree Regressor</vt:lpstr>
      <vt:lpstr>Code Snippet</vt:lpstr>
      <vt:lpstr>Confusion Matrix</vt:lpstr>
      <vt:lpstr>Model Comparison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Kishor Channal</dc:creator>
  <cp:lastModifiedBy>Divyesh Rajput</cp:lastModifiedBy>
  <cp:revision>169</cp:revision>
  <dcterms:created xsi:type="dcterms:W3CDTF">2022-12-12T21:09:35Z</dcterms:created>
  <dcterms:modified xsi:type="dcterms:W3CDTF">2023-04-21T17:24:49Z</dcterms:modified>
</cp:coreProperties>
</file>